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7" r:id="rId3"/>
    <p:sldId id="259" r:id="rId4"/>
    <p:sldId id="257" r:id="rId5"/>
    <p:sldId id="261" r:id="rId6"/>
    <p:sldId id="262" r:id="rId7"/>
    <p:sldId id="263" r:id="rId8"/>
    <p:sldId id="265" r:id="rId9"/>
    <p:sldId id="266" r:id="rId10"/>
    <p:sldId id="269" r:id="rId11"/>
    <p:sldId id="276" r:id="rId12"/>
    <p:sldId id="268" r:id="rId13"/>
    <p:sldId id="271" r:id="rId14"/>
    <p:sldId id="273" r:id="rId15"/>
    <p:sldId id="272" r:id="rId16"/>
    <p:sldId id="275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2" autoAdjust="0"/>
    <p:restoredTop sz="94667" autoAdjust="0"/>
  </p:normalViewPr>
  <p:slideViewPr>
    <p:cSldViewPr>
      <p:cViewPr>
        <p:scale>
          <a:sx n="60" d="100"/>
          <a:sy n="60" d="100"/>
        </p:scale>
        <p:origin x="-2021" y="-499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18.10.2025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18.10.2025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18.10.2025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18.10.2025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18.10.2025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18.10.2025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18.10.2025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18.10.2025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18.10.2025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18.10.2025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18.10.2025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18.10.2025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Picture background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3999" cy="72152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6" name="Picture 10" descr="Picture background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90320" y="214290"/>
            <a:ext cx="3044292" cy="3857652"/>
          </a:xfrm>
          <a:prstGeom prst="rect">
            <a:avLst/>
          </a:prstGeom>
          <a:noFill/>
        </p:spPr>
      </p:pic>
      <p:sp>
        <p:nvSpPr>
          <p:cNvPr id="4107" name="Rectangle 11"/>
          <p:cNvSpPr>
            <a:spLocks noChangeArrowheads="1"/>
          </p:cNvSpPr>
          <p:nvPr/>
        </p:nvSpPr>
        <p:spPr bwMode="auto">
          <a:xfrm>
            <a:off x="785786" y="928670"/>
            <a:ext cx="5000660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1016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Monotype Corsiva" pitchFamily="66" charset="0"/>
                <a:ea typeface="Times New Roman" pitchFamily="18" charset="0"/>
                <a:cs typeface="Arial" pitchFamily="34" charset="0"/>
              </a:rPr>
              <a:t>Не ослабевать, </a:t>
            </a:r>
          </a:p>
          <a:p>
            <a:pPr marL="0" marR="0" lvl="0" indent="1016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Monotype Corsiva" pitchFamily="66" charset="0"/>
                <a:ea typeface="Times New Roman" pitchFamily="18" charset="0"/>
                <a:cs typeface="Arial" pitchFamily="34" charset="0"/>
              </a:rPr>
              <a:t>но ревностно трудиться до конца</a:t>
            </a:r>
            <a:endParaRPr kumimoji="0" lang="ru-RU" sz="4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Monotype Corsiva" pitchFamily="66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Picture background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928726" y="-428652"/>
            <a:ext cx="11215766" cy="77867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 descr="Picture background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28662" y="714356"/>
            <a:ext cx="6858047" cy="49423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icture background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447675"/>
            <a:ext cx="10215602" cy="73056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Picture background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3999" cy="72152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6" name="Picture 10" descr="Picture background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90320" y="214290"/>
            <a:ext cx="3044292" cy="3857652"/>
          </a:xfrm>
          <a:prstGeom prst="rect">
            <a:avLst/>
          </a:prstGeom>
          <a:noFill/>
        </p:spPr>
      </p:pic>
      <p:sp>
        <p:nvSpPr>
          <p:cNvPr id="24577" name="Rectangle 1"/>
          <p:cNvSpPr>
            <a:spLocks noChangeArrowheads="1"/>
          </p:cNvSpPr>
          <p:nvPr/>
        </p:nvSpPr>
        <p:spPr bwMode="auto">
          <a:xfrm>
            <a:off x="357158" y="714356"/>
            <a:ext cx="5143536" cy="40626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000" b="1" dirty="0" smtClean="0"/>
              <a:t> </a:t>
            </a:r>
            <a:r>
              <a:rPr lang="ru-RU" sz="4800" dirty="0" smtClean="0"/>
              <a:t> </a:t>
            </a:r>
            <a:r>
              <a:rPr lang="ru-RU" sz="4800" b="1" dirty="0" smtClean="0"/>
              <a:t> </a:t>
            </a:r>
            <a:r>
              <a:rPr lang="ru-RU" sz="4800" b="1" dirty="0" smtClean="0">
                <a:latin typeface="Monotype Corsiva" pitchFamily="66" charset="0"/>
              </a:rPr>
              <a:t>Подвиг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800" b="1" dirty="0" smtClean="0">
                <a:latin typeface="Monotype Corsiva" pitchFamily="66" charset="0"/>
              </a:rPr>
              <a:t>без помощи БОЖИЕЙ невозможен</a:t>
            </a:r>
            <a:endParaRPr lang="ru-RU" sz="4800" dirty="0" smtClean="0">
              <a:latin typeface="Monotype Corsiva" pitchFamily="66" charset="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sz="4800" dirty="0" smtClean="0">
              <a:latin typeface="Monotype Corsiva" pitchFamily="66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Picture background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928726" y="-428652"/>
            <a:ext cx="11215766" cy="77867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769" name="Rectangle 1"/>
          <p:cNvSpPr>
            <a:spLocks noChangeArrowheads="1"/>
          </p:cNvSpPr>
          <p:nvPr/>
        </p:nvSpPr>
        <p:spPr bwMode="auto">
          <a:xfrm>
            <a:off x="428596" y="571480"/>
            <a:ext cx="6357982" cy="48013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2E2F33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«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2E2F33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К тебе, Православная Русь,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2E2F33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первое слово Мое:</a:t>
            </a:r>
            <a:b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2E2F33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2E2F33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Во имя и ради Христа зовет тебя устами Моими Святая Церковь на подвиг братской самоотверженной любви. Спеши на помощь бедствующим с руками, исполненными даров милосердия, с сердцем, полным любви и желания спасти гибнущего брата!....»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Monotype Corsiva" pitchFamily="66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6" name="Рисунок 5" descr="Picture background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929454" y="571480"/>
            <a:ext cx="2000232" cy="2071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Picture background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3999" cy="72152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6" name="Picture 10" descr="Picture background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90320" y="214290"/>
            <a:ext cx="3044292" cy="3857652"/>
          </a:xfrm>
          <a:prstGeom prst="rect">
            <a:avLst/>
          </a:prstGeom>
          <a:noFill/>
        </p:spPr>
      </p:pic>
      <p:sp>
        <p:nvSpPr>
          <p:cNvPr id="24577" name="Rectangle 1"/>
          <p:cNvSpPr>
            <a:spLocks noChangeArrowheads="1"/>
          </p:cNvSpPr>
          <p:nvPr/>
        </p:nvSpPr>
        <p:spPr bwMode="auto">
          <a:xfrm>
            <a:off x="428596" y="928670"/>
            <a:ext cx="5072098" cy="40626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ru-RU" sz="4000" b="1" dirty="0" smtClean="0"/>
              <a:t> </a:t>
            </a:r>
            <a:r>
              <a:rPr lang="ru-RU" sz="4800" dirty="0" smtClean="0"/>
              <a:t> </a:t>
            </a:r>
            <a:r>
              <a:rPr lang="ru-RU" sz="4800" b="1" dirty="0" smtClean="0"/>
              <a:t>  </a:t>
            </a:r>
            <a:r>
              <a:rPr lang="ru-RU" sz="4800" b="1" dirty="0" smtClean="0">
                <a:latin typeface="Monotype Corsiva" pitchFamily="66" charset="0"/>
              </a:rPr>
              <a:t>Не начало, </a:t>
            </a:r>
          </a:p>
          <a:p>
            <a:pPr algn="ctr"/>
            <a:r>
              <a:rPr lang="ru-RU" sz="4800" b="1" dirty="0" smtClean="0">
                <a:latin typeface="Monotype Corsiva" pitchFamily="66" charset="0"/>
              </a:rPr>
              <a:t>но конец </a:t>
            </a:r>
          </a:p>
          <a:p>
            <a:pPr algn="ctr"/>
            <a:r>
              <a:rPr lang="ru-RU" sz="4800" b="1" dirty="0" smtClean="0">
                <a:latin typeface="Monotype Corsiva" pitchFamily="66" charset="0"/>
              </a:rPr>
              <a:t>венчает подвиг</a:t>
            </a:r>
            <a:endParaRPr lang="ru-RU" sz="4800" dirty="0" smtClean="0">
              <a:latin typeface="Monotype Corsiva" pitchFamily="66" charset="0"/>
            </a:endParaRPr>
          </a:p>
          <a:p>
            <a:pPr algn="ctr"/>
            <a:r>
              <a:rPr lang="ru-RU" sz="4800" dirty="0" smtClean="0"/>
              <a:t> 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sz="4800" dirty="0" smtClean="0">
              <a:latin typeface="Monotype Corsiva" pitchFamily="66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Picture background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928726" y="-428652"/>
            <a:ext cx="11215766" cy="77867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50" name="Picture 6" descr="Picture background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85786" y="1071546"/>
            <a:ext cx="3201567" cy="4214842"/>
          </a:xfrm>
          <a:prstGeom prst="rect">
            <a:avLst/>
          </a:prstGeom>
          <a:noFill/>
        </p:spPr>
      </p:pic>
      <p:sp>
        <p:nvSpPr>
          <p:cNvPr id="31754" name="AutoShape 10" descr="Picture background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9" name="Рисунок 8" descr="Picture background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00562" y="1071546"/>
            <a:ext cx="3162720" cy="4214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Picture background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928726" y="-428652"/>
            <a:ext cx="11215766" cy="77867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754" name="AutoShape 10" descr="Picture background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6" name="Рисунок 5" descr="Picture background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28662" y="928670"/>
            <a:ext cx="6643735" cy="47863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571470" y="1397000"/>
          <a:ext cx="8143936" cy="253206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42929"/>
                <a:gridCol w="542929"/>
                <a:gridCol w="542929"/>
                <a:gridCol w="542929"/>
                <a:gridCol w="542929"/>
                <a:gridCol w="542929"/>
                <a:gridCol w="542929"/>
                <a:gridCol w="542929"/>
                <a:gridCol w="542929"/>
                <a:gridCol w="542929"/>
                <a:gridCol w="542929"/>
                <a:gridCol w="542929"/>
                <a:gridCol w="542929"/>
                <a:gridCol w="518440"/>
                <a:gridCol w="567419"/>
              </a:tblGrid>
              <a:tr h="422011">
                <a:tc rowSpan="2" gridSpan="2">
                  <a:txBody>
                    <a:bodyPr/>
                    <a:lstStyle/>
                    <a:p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rowSpan="2" hMerge="1"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</a:tcPr>
                </a:tc>
                <a:tc gridSpan="3">
                  <a:txBody>
                    <a:bodyPr/>
                    <a:lstStyle/>
                    <a:p>
                      <a:pPr algn="l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                     1.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B w="12700" cmpd="sng"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l"/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З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А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</a:t>
                      </a:r>
                      <a:endParaRPr lang="ru-RU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О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В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Е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Д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И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422011">
                <a:tc gridSpan="2"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   2.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T w="127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П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Р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А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В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</a:t>
                      </a:r>
                      <a:endParaRPr lang="ru-RU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С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Л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А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В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И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Е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422011">
                <a:tc rowSpan="3"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   3.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М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И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Л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О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С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Е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Р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</a:t>
                      </a:r>
                      <a:endParaRPr lang="ru-RU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И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Е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R w="12700" cmpd="sng">
                      <a:noFill/>
                    </a:lnR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R w="12700" cmpd="sng">
                      <a:noFill/>
                    </a:lnR>
                  </a:tcPr>
                </a:tc>
                <a:tc rowSpan="2" gridSpan="2">
                  <a:txBody>
                    <a:bodyPr/>
                    <a:lstStyle/>
                    <a:p>
                      <a:pPr algn="ctr"/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B w="12700" cmpd="sng">
                      <a:noFill/>
                    </a:lnB>
                  </a:tcPr>
                </a:tc>
                <a:tc rowSpan="2" hMerge="1"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</a:tr>
              <a:tr h="422011">
                <a:tc vMerge="1">
                  <a:txBody>
                    <a:bodyPr/>
                    <a:lstStyle/>
                    <a:p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l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                                        4.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B w="12700" cmpd="sng"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l"/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С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О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</a:t>
                      </a:r>
                      <a:endParaRPr lang="ru-RU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Е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С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Т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Ь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/>
                </a:tc>
              </a:tr>
              <a:tr h="422011">
                <a:tc vMerge="1">
                  <a:txBody>
                    <a:bodyPr/>
                    <a:lstStyle/>
                    <a:p>
                      <a:pPr algn="l"/>
                      <a:endParaRPr lang="ru-RU" dirty="0"/>
                    </a:p>
                  </a:txBody>
                  <a:tcPr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  5.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Т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Е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Р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П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Е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Н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И</a:t>
                      </a:r>
                      <a:endParaRPr lang="ru-RU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Е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/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T w="12700" cmpd="sng">
                      <a:noFill/>
                    </a:lnT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>
                    <a:lnT w="12700" cmpd="sng">
                      <a:noFill/>
                    </a:lnT>
                  </a:tcPr>
                </a:tc>
              </a:tr>
              <a:tr h="422011">
                <a:tc gridSpan="8">
                  <a:txBody>
                    <a:bodyPr/>
                    <a:lstStyle/>
                    <a:p>
                      <a:pPr algn="l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                                                                     6.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T w="12700" cmpd="sng">
                      <a:noFill/>
                    </a:lnT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l"/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</a:t>
                      </a:r>
                      <a:endParaRPr lang="ru-RU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Е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Р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О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Й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T w="12700" cmpd="sng">
                      <a:noFill/>
                    </a:lnT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Picture background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143040" y="-357214"/>
            <a:ext cx="11501518" cy="77867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2500298" y="785794"/>
            <a:ext cx="6929486" cy="289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Что такое подвиг?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Monotype Corsiva" pitchFamily="66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Подвиг христианского смирения и любви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Патриарха Тихона.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Monotype Corsiva" pitchFamily="66" charset="0"/>
              <a:cs typeface="Arial" pitchFamily="34" charset="0"/>
            </a:endParaRPr>
          </a:p>
        </p:txBody>
      </p:sp>
      <p:pic>
        <p:nvPicPr>
          <p:cNvPr id="4" name="Рисунок 3" descr="Picture background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1285860"/>
            <a:ext cx="2786082" cy="47149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Picture background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928726" y="-428652"/>
            <a:ext cx="11215766" cy="77867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6" name="Picture 4" descr="Picture background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85786" y="785794"/>
            <a:ext cx="6858048" cy="507209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Picture background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28992" y="571480"/>
            <a:ext cx="2007589" cy="26265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1142976" y="3643314"/>
            <a:ext cx="664373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latin typeface="Monotype Corsiva" pitchFamily="66" charset="0"/>
              </a:rPr>
              <a:t>Самоотверженный подвиг</a:t>
            </a:r>
            <a:r>
              <a:rPr lang="ru-RU" sz="3200" dirty="0" smtClean="0">
                <a:latin typeface="Monotype Corsiva" pitchFamily="66" charset="0"/>
              </a:rPr>
              <a:t> — это смелый поступок, совершённый ради других людей, общества или Родины.</a:t>
            </a:r>
            <a:endParaRPr lang="ru-RU" sz="3200" dirty="0"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Picture background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3999" cy="72152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6" name="Picture 10" descr="Picture background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90320" y="214290"/>
            <a:ext cx="3044292" cy="3857652"/>
          </a:xfrm>
          <a:prstGeom prst="rect">
            <a:avLst/>
          </a:prstGeom>
          <a:noFill/>
        </p:spPr>
      </p:pic>
      <p:sp>
        <p:nvSpPr>
          <p:cNvPr id="24577" name="Rectangle 1"/>
          <p:cNvSpPr>
            <a:spLocks noChangeArrowheads="1"/>
          </p:cNvSpPr>
          <p:nvPr/>
        </p:nvSpPr>
        <p:spPr bwMode="auto">
          <a:xfrm>
            <a:off x="714348" y="1071546"/>
            <a:ext cx="4786346" cy="18466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Бог ожидает подвига от человека</a:t>
            </a:r>
            <a:endParaRPr kumimoji="0" lang="ru-RU" sz="4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Monotype Corsiva" pitchFamily="66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Picture background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3999" cy="72152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6" name="Picture 10" descr="Picture background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90320" y="214290"/>
            <a:ext cx="3044292" cy="3857652"/>
          </a:xfrm>
          <a:prstGeom prst="rect">
            <a:avLst/>
          </a:prstGeom>
          <a:noFill/>
        </p:spPr>
      </p:pic>
      <p:sp>
        <p:nvSpPr>
          <p:cNvPr id="24577" name="Rectangle 1"/>
          <p:cNvSpPr>
            <a:spLocks noChangeArrowheads="1"/>
          </p:cNvSpPr>
          <p:nvPr/>
        </p:nvSpPr>
        <p:spPr bwMode="auto">
          <a:xfrm>
            <a:off x="714348" y="1071546"/>
            <a:ext cx="4786346" cy="3323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000" b="1" dirty="0" smtClean="0"/>
              <a:t> </a:t>
            </a:r>
            <a:r>
              <a:rPr lang="ru-RU" sz="4800" b="1" dirty="0" smtClean="0">
                <a:latin typeface="Monotype Corsiva" pitchFamily="66" charset="0"/>
              </a:rPr>
              <a:t>Подвиг необходим, чтобы принуждать себя ко всякому доброму делу</a:t>
            </a:r>
            <a:endParaRPr lang="ru-RU" sz="4800" dirty="0" smtClean="0">
              <a:latin typeface="Monotype Corsiva" pitchFamily="66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Picture background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3999" cy="72152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6" name="Picture 10" descr="Picture background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90320" y="214290"/>
            <a:ext cx="3044292" cy="3857652"/>
          </a:xfrm>
          <a:prstGeom prst="rect">
            <a:avLst/>
          </a:prstGeom>
          <a:noFill/>
        </p:spPr>
      </p:pic>
      <p:sp>
        <p:nvSpPr>
          <p:cNvPr id="24577" name="Rectangle 1"/>
          <p:cNvSpPr>
            <a:spLocks noChangeArrowheads="1"/>
          </p:cNvSpPr>
          <p:nvPr/>
        </p:nvSpPr>
        <p:spPr bwMode="auto">
          <a:xfrm>
            <a:off x="428596" y="357166"/>
            <a:ext cx="5072098" cy="48013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000" b="1" dirty="0" smtClean="0"/>
              <a:t> </a:t>
            </a:r>
            <a:r>
              <a:rPr lang="ru-RU" sz="4800" dirty="0" smtClean="0"/>
              <a:t> </a:t>
            </a:r>
            <a:r>
              <a:rPr lang="ru-RU" sz="4800" b="1" dirty="0" smtClean="0">
                <a:latin typeface="Monotype Corsiva" pitchFamily="66" charset="0"/>
              </a:rPr>
              <a:t>Смысл христианского подвига – постоянное терпение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800" b="1" dirty="0" smtClean="0">
                <a:latin typeface="Monotype Corsiva" pitchFamily="66" charset="0"/>
              </a:rPr>
              <a:t>искушений и скорбей</a:t>
            </a:r>
            <a:endParaRPr lang="ru-RU" sz="4800" dirty="0" smtClean="0">
              <a:latin typeface="Monotype Corsiva" pitchFamily="66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Picture background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928726" y="-428652"/>
            <a:ext cx="11215766" cy="77867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Picture background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4348" y="571480"/>
            <a:ext cx="7215238" cy="50720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432</TotalTime>
  <Words>119</Words>
  <PresentationFormat>Экран (4:3)</PresentationFormat>
  <Paragraphs>79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Татьяна</dc:creator>
  <cp:lastModifiedBy>Татьяна</cp:lastModifiedBy>
  <cp:revision>42</cp:revision>
  <dcterms:created xsi:type="dcterms:W3CDTF">2025-10-17T20:18:41Z</dcterms:created>
  <dcterms:modified xsi:type="dcterms:W3CDTF">2025-10-18T19:34:53Z</dcterms:modified>
</cp:coreProperties>
</file>