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7" r:id="rId6"/>
    <p:sldId id="268" r:id="rId7"/>
    <p:sldId id="269" r:id="rId8"/>
    <p:sldId id="271" r:id="rId9"/>
    <p:sldId id="273" r:id="rId10"/>
    <p:sldId id="274" r:id="rId11"/>
    <p:sldId id="275" r:id="rId12"/>
    <p:sldId id="272" r:id="rId13"/>
    <p:sldId id="270" r:id="rId14"/>
    <p:sldId id="259" r:id="rId15"/>
    <p:sldId id="258" r:id="rId16"/>
    <p:sldId id="276" r:id="rId17"/>
    <p:sldId id="277" r:id="rId18"/>
    <p:sldId id="25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FFCCCC"/>
    <a:srgbClr val="FFCCFF"/>
    <a:srgbClr val="FF3399"/>
    <a:srgbClr val="C6E6A2"/>
    <a:srgbClr val="1924F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29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07.11.2025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s://static1-repo.aif.ru/1/81/12183/770d22cd671d89bc10c8cbebe6d9893a.jpg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0375" y="4653136"/>
            <a:ext cx="8432105" cy="1368152"/>
          </a:xfrm>
        </p:spPr>
        <p:txBody>
          <a:bodyPr>
            <a:noAutofit/>
          </a:bodyPr>
          <a:lstStyle/>
          <a:p>
            <a:r>
              <a:rPr lang="ru-RU" sz="4000" b="1" dirty="0">
                <a:ln w="28575">
                  <a:noFill/>
                </a:ln>
                <a:solidFill>
                  <a:srgbClr val="0070C0"/>
                </a:solidFill>
                <a:latin typeface="Arial Black" pitchFamily="34" charset="0"/>
              </a:rPr>
              <a:t>Человек смиренный, </a:t>
            </a:r>
            <a:br>
              <a:rPr lang="ru-RU" sz="4000" b="1" dirty="0">
                <a:ln w="28575">
                  <a:noFill/>
                </a:ln>
                <a:solidFill>
                  <a:srgbClr val="0070C0"/>
                </a:solidFill>
                <a:latin typeface="Arial Black" pitchFamily="34" charset="0"/>
              </a:rPr>
            </a:br>
            <a:r>
              <a:rPr lang="ru-RU" sz="4000" b="1" dirty="0">
                <a:ln w="28575">
                  <a:noFill/>
                </a:ln>
                <a:solidFill>
                  <a:srgbClr val="0070C0"/>
                </a:solidFill>
                <a:latin typeface="Arial Black" pitchFamily="34" charset="0"/>
              </a:rPr>
              <a:t>что алмаз </a:t>
            </a:r>
            <a:r>
              <a:rPr lang="ru-RU" sz="4000" b="1" dirty="0" err="1">
                <a:ln w="28575">
                  <a:noFill/>
                </a:ln>
                <a:solidFill>
                  <a:srgbClr val="0070C0"/>
                </a:solidFill>
                <a:latin typeface="Arial Black" pitchFamily="34" charset="0"/>
              </a:rPr>
              <a:t>безценный</a:t>
            </a:r>
            <a:br>
              <a:rPr lang="ru-RU" sz="3600" dirty="0">
                <a:ln w="28575">
                  <a:solidFill>
                    <a:srgbClr val="FF0066"/>
                  </a:solidFill>
                </a:ln>
                <a:solidFill>
                  <a:srgbClr val="FFCCFF"/>
                </a:solidFill>
                <a:latin typeface="Arial Black" pitchFamily="34" charset="0"/>
              </a:rPr>
            </a:br>
            <a:endParaRPr lang="ru-RU" sz="3600" dirty="0">
              <a:ln w="28575">
                <a:solidFill>
                  <a:srgbClr val="FF0066"/>
                </a:solidFill>
              </a:ln>
              <a:solidFill>
                <a:srgbClr val="FFCCFF"/>
              </a:solidFill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17575" y="5805264"/>
            <a:ext cx="7398841" cy="936104"/>
          </a:xfrm>
        </p:spPr>
        <p:txBody>
          <a:bodyPr>
            <a:normAutofit/>
          </a:bodyPr>
          <a:lstStyle/>
          <a:p>
            <a:r>
              <a:rPr lang="ru-RU" sz="2000" b="1" dirty="0">
                <a:solidFill>
                  <a:srgbClr val="1924F9"/>
                </a:solidFill>
                <a:latin typeface="Book Antiqua" pitchFamily="18" charset="0"/>
              </a:rPr>
              <a:t>Жизнь и подвиг святителя Тихона, </a:t>
            </a:r>
          </a:p>
          <a:p>
            <a:r>
              <a:rPr lang="ru-RU" sz="2000" b="1" dirty="0">
                <a:solidFill>
                  <a:srgbClr val="1924F9"/>
                </a:solidFill>
                <a:latin typeface="Book Antiqua" pitchFamily="18" charset="0"/>
              </a:rPr>
              <a:t>Патриарха Московского и всея Руси</a:t>
            </a:r>
            <a:endParaRPr lang="ru-RU" sz="2000" dirty="0">
              <a:solidFill>
                <a:srgbClr val="1924F9"/>
              </a:solidFill>
              <a:latin typeface="Book Antiqua" pitchFamily="18" charset="0"/>
            </a:endParaRPr>
          </a:p>
          <a:p>
            <a:endParaRPr lang="ru-RU" sz="2000" dirty="0">
              <a:latin typeface="Book Antiqua" pitchFamily="18" charset="0"/>
            </a:endParaRPr>
          </a:p>
        </p:txBody>
      </p:sp>
      <p:sp>
        <p:nvSpPr>
          <p:cNvPr id="4" name="AutoShape 2" descr="https://sun9-70.userapi.com/s/v1/ig2/t6JHcRZjy8xmR0jwrlA3kK9gdr1ttQjPJRmsj7nno3BXHMTRWK_GezaHbW_2bMdDSk2D0uqApzGKNrRtdUhcT33V.jpg?quality=96&amp;as=32x43,48x64,72x96,108x144,160x213,240x320,360x480,480x640,540x720,640x853,720x960,1080x1440,1200x1600&amp;from=bu&amp;cs=120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sun9-70.userapi.com/s/v1/ig2/t6JHcRZjy8xmR0jwrlA3kK9gdr1ttQjPJRmsj7nno3BXHMTRWK_GezaHbW_2bMdDSk2D0uqApzGKNrRtdUhcT33V.jpg?quality=96&amp;as=32x43,48x64,72x96,108x144,160x213,240x320,360x480,480x640,540x720,640x853,720x960,1080x1440,1200x1600&amp;from=bu&amp;cs=1200x0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sun9-70.userapi.com/s/v1/ig2/t6JHcRZjy8xmR0jwrlA3kK9gdr1ttQjPJRmsj7nno3BXHMTRWK_GezaHbW_2bMdDSk2D0uqApzGKNrRtdUhcT33V.jpg?quality=96&amp;as=32x43,48x64,72x96,108x144,160x213,240x320,360x480,480x640,540x720,640x853,720x960,1080x1440,1200x1600&amp;from=bu&amp;cs=1200x0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2" descr="https://sun9-24.userapi.com/s/v1/ig2/g8DUGE-Fh8LNK72NocWAXqV0AMEaAHq5fZQHdfGgEeKnmUnHTclgLK4FFfqm38IsSYvObwv-Xo-SNkgQAIpxhAAH.jpg?quality=95&amp;as=32x42,48x64,72x95,108x143,160x212,240x318,300x397&amp;from=bu&amp;cs=300x0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Picture 2" descr="Святитель Тихон.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173691"/>
            <a:ext cx="6299037" cy="4182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58944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22314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Выборы состоялись в ноябре 1917 года </a:t>
            </a:r>
            <a:b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</a:br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Book Antiqua" pitchFamily="18" charset="0"/>
              </a:rPr>
              <a:t>в московском храме Христа Спасителя</a:t>
            </a:r>
            <a:endParaRPr lang="ru-RU" dirty="0"/>
          </a:p>
        </p:txBody>
      </p:sp>
      <p:pic>
        <p:nvPicPr>
          <p:cNvPr id="13314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0" y="3312016"/>
            <a:ext cx="8995161" cy="24117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83269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60000"/>
                <a:lumOff val="40000"/>
              </a:schemeClr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60000"/>
                <a:lumOff val="4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3195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50202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accent5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36" y="224840"/>
            <a:ext cx="9190656" cy="6127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9058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85000"/>
              </a:schemeClr>
            </a:gs>
            <a:gs pos="50000">
              <a:schemeClr val="accent1">
                <a:lumMod val="20000"/>
                <a:lumOff val="80000"/>
              </a:schemeClr>
            </a:gs>
            <a:gs pos="100000">
              <a:schemeClr val="accent5">
                <a:lumMod val="75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661248"/>
            <a:ext cx="8229600" cy="1080120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chemeClr val="bg1"/>
                </a:solidFill>
                <a:latin typeface="Book Antiqua" pitchFamily="18" charset="0"/>
              </a:rPr>
              <a:t>После освобождения патриарх продолжал ездить по Москве и другим городам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921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64" y="188640"/>
            <a:ext cx="7704856" cy="5136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410985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ECFF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733256"/>
            <a:ext cx="9144000" cy="936104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  <a:latin typeface="Book Antiqua" pitchFamily="18" charset="0"/>
              </a:rPr>
              <a:t>Скончался Патриарх Тихон в апреле 1925 года, на праздник Благовещения Пресвятой Богородицы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https://avatars.dzeninfra.ru/get-zen_doc/5234524/pub_634348aa61196056a87ec377_634348db23e34b00f3909753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8640"/>
            <a:ext cx="7986176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88420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43528" y="5661248"/>
            <a:ext cx="8656944" cy="936104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dirty="0">
                <a:solidFill>
                  <a:srgbClr val="0070C0"/>
                </a:solidFill>
                <a:latin typeface="Book Antiqua" pitchFamily="18" charset="0"/>
              </a:rPr>
              <a:t>«Не будьте побеждены злом. Побеждайте зло добром!» - Патриарх Тихон</a:t>
            </a:r>
          </a:p>
        </p:txBody>
      </p:sp>
      <p:pic>
        <p:nvPicPr>
          <p:cNvPr id="4" name="Рисунок 3" descr="Патриарх Тихон.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84448"/>
            <a:ext cx="8288912" cy="52565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354178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65" y="168275"/>
            <a:ext cx="8788100" cy="5853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165304"/>
            <a:ext cx="8229600" cy="576064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rgbClr val="0070C0"/>
                </a:solidFill>
                <a:latin typeface="Book Antiqua" pitchFamily="18" charset="0"/>
              </a:rPr>
              <a:t>Донской монастырь</a:t>
            </a:r>
          </a:p>
        </p:txBody>
      </p:sp>
      <p:sp>
        <p:nvSpPr>
          <p:cNvPr id="4" name="AutoShape 2" descr="Picture background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2078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17232"/>
            <a:ext cx="8229600" cy="10801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  <a:latin typeface="Book Antiqua" pitchFamily="18" charset="0"/>
              </a:rPr>
              <a:t>Мощи Патриарха Тихона</a:t>
            </a:r>
          </a:p>
        </p:txBody>
      </p:sp>
      <p:pic>
        <p:nvPicPr>
          <p:cNvPr id="1638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704965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371548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517232"/>
            <a:ext cx="8229600" cy="115212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rgbClr val="0070C0"/>
                </a:solidFill>
                <a:latin typeface="Book Antiqua" pitchFamily="18" charset="0"/>
              </a:rPr>
              <a:t>Панагия патриарха Тихона</a:t>
            </a:r>
          </a:p>
        </p:txBody>
      </p:sp>
      <p:pic>
        <p:nvPicPr>
          <p:cNvPr id="4" name="Рисунок 3" descr="Панагия патриарха Тихона">
            <a:hlinkClick r:id="rId2"/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6480720" cy="489654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102198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88024" y="692696"/>
            <a:ext cx="3816424" cy="5976664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itchFamily="18" charset="0"/>
              </a:rPr>
              <a:t>«Человек смиренный, </a:t>
            </a:r>
          </a:p>
          <a:p>
            <a:pPr marL="0" indent="0" algn="r">
              <a:buNone/>
            </a:pPr>
            <a:r>
              <a:rPr lang="ru-RU" sz="4000" b="1" dirty="0">
                <a:solidFill>
                  <a:schemeClr val="bg1"/>
                </a:solidFill>
                <a:latin typeface="Book Antiqua" pitchFamily="18" charset="0"/>
              </a:rPr>
              <a:t>что алмаз </a:t>
            </a:r>
            <a:r>
              <a:rPr lang="ru-RU" sz="4000" b="1" dirty="0" err="1">
                <a:solidFill>
                  <a:schemeClr val="bg1"/>
                </a:solidFill>
                <a:latin typeface="Book Antiqua" pitchFamily="18" charset="0"/>
              </a:rPr>
              <a:t>безценный</a:t>
            </a:r>
            <a:r>
              <a:rPr lang="ru-RU" sz="4000" b="1" dirty="0">
                <a:solidFill>
                  <a:schemeClr val="bg1"/>
                </a:solidFill>
                <a:latin typeface="Book Antiqua" pitchFamily="18" charset="0"/>
              </a:rPr>
              <a:t>» -</a:t>
            </a:r>
          </a:p>
          <a:p>
            <a:pPr marL="0" indent="0" algn="r">
              <a:buNone/>
            </a:pPr>
            <a:endParaRPr lang="ru-RU" i="1" dirty="0">
              <a:solidFill>
                <a:schemeClr val="bg1"/>
              </a:solidFill>
              <a:latin typeface="Book Antiqua" pitchFamily="18" charset="0"/>
            </a:endParaRPr>
          </a:p>
          <a:p>
            <a:pPr marL="0" indent="0" algn="r">
              <a:buNone/>
            </a:pPr>
            <a:r>
              <a:rPr lang="ru-RU" i="1" dirty="0">
                <a:solidFill>
                  <a:schemeClr val="bg1"/>
                </a:solidFill>
                <a:latin typeface="Book Antiqua" pitchFamily="18" charset="0"/>
              </a:rPr>
              <a:t>народная мудрость</a:t>
            </a:r>
          </a:p>
        </p:txBody>
      </p:sp>
      <p:pic>
        <p:nvPicPr>
          <p:cNvPr id="1741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353083" cy="6220072"/>
          </a:xfrm>
          <a:prstGeom prst="ellipse">
            <a:avLst/>
          </a:prstGeom>
          <a:ln w="63500" cap="rnd">
            <a:solidFill>
              <a:srgbClr val="0070C0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394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3384376" cy="3586410"/>
          </a:xfrm>
        </p:spPr>
        <p:txBody>
          <a:bodyPr>
            <a:normAutofit/>
          </a:bodyPr>
          <a:lstStyle/>
          <a:p>
            <a:r>
              <a:rPr lang="ru-RU" sz="3200" b="1" dirty="0" err="1">
                <a:solidFill>
                  <a:schemeClr val="bg1"/>
                </a:solidFill>
                <a:latin typeface="Book Antiqua" pitchFamily="18" charset="0"/>
              </a:rPr>
              <a:t>Новомученики</a:t>
            </a: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 и исповедники </a:t>
            </a:r>
            <a:b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</a:br>
            <a:r>
              <a:rPr lang="ru-RU" sz="3200" b="1" dirty="0">
                <a:solidFill>
                  <a:schemeClr val="bg1"/>
                </a:solidFill>
                <a:latin typeface="Book Antiqua" pitchFamily="18" charset="0"/>
              </a:rPr>
              <a:t>Российские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500" y="98702"/>
            <a:ext cx="4873988" cy="6498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12979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3960440" cy="4018458"/>
          </a:xfrm>
        </p:spPr>
        <p:txBody>
          <a:bodyPr>
            <a:normAutofit/>
          </a:bodyPr>
          <a:lstStyle/>
          <a:p>
            <a:r>
              <a:rPr lang="ru-RU" sz="5400" b="1" dirty="0">
                <a:solidFill>
                  <a:schemeClr val="bg1"/>
                </a:solidFill>
                <a:latin typeface="Book Antiqua" pitchFamily="18" charset="0"/>
              </a:rPr>
              <a:t>Собор липецких святых</a:t>
            </a:r>
          </a:p>
        </p:txBody>
      </p:sp>
      <p:pic>
        <p:nvPicPr>
          <p:cNvPr id="2052" name="Picture 4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3575" y="116632"/>
            <a:ext cx="4414695" cy="6613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7710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FFCCCC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84" r="14815"/>
          <a:stretch/>
        </p:blipFill>
        <p:spPr bwMode="auto">
          <a:xfrm>
            <a:off x="827584" y="0"/>
            <a:ext cx="7560840" cy="6852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36046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C6E6A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6136" y="260648"/>
            <a:ext cx="2890664" cy="2952328"/>
          </a:xfrm>
        </p:spPr>
        <p:txBody>
          <a:bodyPr>
            <a:normAutofit/>
          </a:bodyPr>
          <a:lstStyle/>
          <a:p>
            <a:r>
              <a:rPr lang="ru-RU" sz="4000" b="1" dirty="0">
                <a:solidFill>
                  <a:srgbClr val="1924F9"/>
                </a:solidFill>
                <a:latin typeface="Book Antiqua" pitchFamily="18" charset="0"/>
              </a:rPr>
              <a:t>Родина Патриарха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60232" y="4005064"/>
            <a:ext cx="2026568" cy="21210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2"/>
            <a:ext cx="5365119" cy="3562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8238" y="3573016"/>
            <a:ext cx="7048770" cy="311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85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rgbClr val="C6E6A2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3245"/>
          <a:stretch/>
        </p:blipFill>
        <p:spPr bwMode="auto">
          <a:xfrm>
            <a:off x="0" y="448856"/>
            <a:ext cx="9128979" cy="590078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55185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34"/>
          <a:stretch/>
        </p:blipFill>
        <p:spPr bwMode="auto">
          <a:xfrm>
            <a:off x="0" y="332656"/>
            <a:ext cx="9196502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6448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F0"/>
            </a:gs>
            <a:gs pos="50000">
              <a:schemeClr val="accent5">
                <a:lumMod val="60000"/>
                <a:lumOff val="40000"/>
              </a:schemeClr>
            </a:gs>
            <a:gs pos="100000">
              <a:schemeClr val="tx2">
                <a:lumMod val="20000"/>
                <a:lumOff val="8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Picture background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81" r="2546"/>
          <a:stretch/>
        </p:blipFill>
        <p:spPr bwMode="auto">
          <a:xfrm>
            <a:off x="1386841" y="0"/>
            <a:ext cx="643128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2304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79594" cy="6408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10676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96</Words>
  <Application>Microsoft Office PowerPoint</Application>
  <PresentationFormat>Экран (4:3)</PresentationFormat>
  <Paragraphs>17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 Black</vt:lpstr>
      <vt:lpstr>Book Antiqua</vt:lpstr>
      <vt:lpstr>Calibri</vt:lpstr>
      <vt:lpstr>Тема Office</vt:lpstr>
      <vt:lpstr>Человек смиренный,  что алмаз безценный </vt:lpstr>
      <vt:lpstr>Новомученики и исповедники  Российские</vt:lpstr>
      <vt:lpstr>Собор липецких святых</vt:lpstr>
      <vt:lpstr>Презентация PowerPoint</vt:lpstr>
      <vt:lpstr>Родина Патриарха</vt:lpstr>
      <vt:lpstr>Презентация PowerPoint</vt:lpstr>
      <vt:lpstr>Презентация PowerPoint</vt:lpstr>
      <vt:lpstr>Презентация PowerPoint</vt:lpstr>
      <vt:lpstr>Презентация PowerPoint</vt:lpstr>
      <vt:lpstr>Выборы состоялись в ноябре 1917 года  в московском храме Христа Спасителя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Донской монастырь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admin</cp:lastModifiedBy>
  <cp:revision>26</cp:revision>
  <dcterms:created xsi:type="dcterms:W3CDTF">2025-10-21T06:33:54Z</dcterms:created>
  <dcterms:modified xsi:type="dcterms:W3CDTF">2025-11-07T14:23:40Z</dcterms:modified>
</cp:coreProperties>
</file>