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74" r:id="rId3"/>
    <p:sldId id="259" r:id="rId4"/>
    <p:sldId id="275" r:id="rId5"/>
    <p:sldId id="279" r:id="rId6"/>
    <p:sldId id="260" r:id="rId7"/>
    <p:sldId id="261" r:id="rId8"/>
    <p:sldId id="262" r:id="rId9"/>
    <p:sldId id="276" r:id="rId10"/>
    <p:sldId id="263" r:id="rId11"/>
    <p:sldId id="277" r:id="rId12"/>
    <p:sldId id="264" r:id="rId13"/>
    <p:sldId id="265" r:id="rId14"/>
    <p:sldId id="278" r:id="rId15"/>
    <p:sldId id="280" r:id="rId16"/>
    <p:sldId id="271" r:id="rId17"/>
    <p:sldId id="283" r:id="rId18"/>
    <p:sldId id="266" r:id="rId19"/>
    <p:sldId id="282" r:id="rId20"/>
    <p:sldId id="284" r:id="rId21"/>
    <p:sldId id="291" r:id="rId22"/>
    <p:sldId id="286" r:id="rId23"/>
    <p:sldId id="287" r:id="rId24"/>
    <p:sldId id="285" r:id="rId25"/>
    <p:sldId id="272" r:id="rId26"/>
    <p:sldId id="288" r:id="rId27"/>
    <p:sldId id="273" r:id="rId28"/>
    <p:sldId id="270" r:id="rId29"/>
    <p:sldId id="292" r:id="rId30"/>
    <p:sldId id="289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B063E-2DB1-4A00-B8FF-7880DFB35321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BC7AA-4590-4FA0-A05A-39866ABD61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45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BC7AA-4590-4FA0-A05A-39866ABD618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559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BC7AA-4590-4FA0-A05A-39866ABD618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4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BC7AA-4590-4FA0-A05A-39866ABD618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19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09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51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37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2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29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1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496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0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7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8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5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66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лист титульник + надпис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4"/>
            <a:ext cx="9148364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9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332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А тем временем о </a:t>
            </a:r>
            <a:r>
              <a:rPr lang="ru-RU" dirty="0" smtClean="0"/>
              <a:t>её красоте прослышали </a:t>
            </a:r>
            <a:r>
              <a:rPr lang="ru-RU" dirty="0"/>
              <a:t>многие богатые женихи и принялись наперебой свататься к </a:t>
            </a:r>
            <a:r>
              <a:rPr lang="ru-RU" dirty="0" smtClean="0"/>
              <a:t>ней. </a:t>
            </a:r>
            <a:r>
              <a:rPr lang="ru-RU" dirty="0" err="1" smtClean="0"/>
              <a:t>Диоскор</a:t>
            </a:r>
            <a:r>
              <a:rPr lang="ru-RU" dirty="0" smtClean="0"/>
              <a:t> радовался предстоящему замужеству дочери и уже размышлял о наиболее  выгодной  партии  для  своей наследницы – с тем, чтобы устроить её счастье и быть  спокойным  за  свою  старость.</a:t>
            </a:r>
          </a:p>
        </p:txBody>
      </p:sp>
      <p:pic>
        <p:nvPicPr>
          <p:cNvPr id="4099" name="Picture 3" descr="D:\- св.Варвара\1. ЛИСТЫ\ЛИСТЫ ГОТОВЫЕ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9" y="-1"/>
            <a:ext cx="91556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8518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Однако, когда он объявил ей об этом, святая Варвара категорически отказалась от </a:t>
            </a:r>
            <a:r>
              <a:rPr lang="ru-RU" dirty="0" err="1" smtClean="0"/>
              <a:t>замуже-ства</a:t>
            </a:r>
            <a:r>
              <a:rPr lang="ru-RU" dirty="0"/>
              <a:t>, говоря, </a:t>
            </a:r>
            <a:r>
              <a:rPr lang="ru-RU" dirty="0" smtClean="0"/>
              <a:t>что </a:t>
            </a:r>
            <a:r>
              <a:rPr lang="ru-RU" dirty="0"/>
              <a:t>совсем  этого не хочет. </a:t>
            </a:r>
            <a:r>
              <a:rPr lang="ru-RU" dirty="0" smtClean="0"/>
              <a:t>От </a:t>
            </a:r>
            <a:r>
              <a:rPr lang="ru-RU" dirty="0"/>
              <a:t>такого </a:t>
            </a:r>
            <a:r>
              <a:rPr lang="ru-RU" dirty="0" smtClean="0"/>
              <a:t>ответа  </a:t>
            </a:r>
            <a:r>
              <a:rPr lang="ru-RU" dirty="0" err="1" smtClean="0"/>
              <a:t>Диоскор</a:t>
            </a:r>
            <a:r>
              <a:rPr lang="ru-RU" dirty="0" smtClean="0"/>
              <a:t> пришёл </a:t>
            </a:r>
            <a:r>
              <a:rPr lang="ru-RU" dirty="0"/>
              <a:t>в </a:t>
            </a:r>
            <a:r>
              <a:rPr lang="ru-RU" dirty="0" smtClean="0"/>
              <a:t>недоумение</a:t>
            </a:r>
            <a:r>
              <a:rPr lang="ru-RU" dirty="0"/>
              <a:t>. </a:t>
            </a:r>
            <a:r>
              <a:rPr lang="ru-RU" dirty="0" smtClean="0"/>
              <a:t>Он увидел свою вину в том, что дочь намерена продолжать жить</a:t>
            </a:r>
            <a:r>
              <a:rPr lang="en-US" dirty="0" smtClean="0"/>
              <a:t> </a:t>
            </a:r>
            <a:r>
              <a:rPr lang="ru-RU" dirty="0" smtClean="0"/>
              <a:t>в одиночестве по при-</a:t>
            </a:r>
            <a:r>
              <a:rPr lang="ru-RU" dirty="0" err="1" smtClean="0"/>
              <a:t>вычке</a:t>
            </a:r>
            <a:r>
              <a:rPr lang="ru-RU" dirty="0" smtClean="0"/>
              <a:t> к уединению. </a:t>
            </a:r>
            <a:r>
              <a:rPr lang="ru-RU" dirty="0"/>
              <a:t>Поэтому он </a:t>
            </a:r>
            <a:r>
              <a:rPr lang="ru-RU" dirty="0" smtClean="0"/>
              <a:t>дал ей свободу выходить</a:t>
            </a:r>
            <a:r>
              <a:rPr lang="ru-RU" dirty="0"/>
              <a:t>, куда она хочет, и </a:t>
            </a:r>
            <a:r>
              <a:rPr lang="ru-RU" dirty="0" smtClean="0"/>
              <a:t>общаться с </a:t>
            </a:r>
            <a:r>
              <a:rPr lang="ru-RU" dirty="0"/>
              <a:t>молодыми </a:t>
            </a:r>
            <a:r>
              <a:rPr lang="ru-RU" dirty="0" smtClean="0"/>
              <a:t>мужчинами. Отец надеялся, что Варвара, увидев окружающие её счастливые  молодые  пары, одумается  и  переменит своё  решение.</a:t>
            </a:r>
            <a:endParaRPr lang="ru-RU" dirty="0"/>
          </a:p>
        </p:txBody>
      </p:sp>
      <p:pic>
        <p:nvPicPr>
          <p:cNvPr id="3074" name="Picture 2" descr="D:\- св.Варвара\1. ЛИСТЫ\ЛИСТЫ ГОТОВЫЕ\11+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4"/>
            <a:ext cx="9148364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612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Позволение отца послужило на пользу её душе. Варвара познакомилась </a:t>
            </a:r>
            <a:r>
              <a:rPr lang="ru-RU" dirty="0"/>
              <a:t>со </a:t>
            </a:r>
            <a:r>
              <a:rPr lang="ru-RU" dirty="0" smtClean="0"/>
              <a:t>многими тай-</a:t>
            </a:r>
            <a:r>
              <a:rPr lang="ru-RU" dirty="0" err="1" smtClean="0"/>
              <a:t>ными</a:t>
            </a:r>
            <a:r>
              <a:rPr lang="ru-RU" dirty="0" smtClean="0"/>
              <a:t> </a:t>
            </a:r>
            <a:r>
              <a:rPr lang="ru-RU" dirty="0"/>
              <a:t>христианками, которые рассказали ей о Христе </a:t>
            </a:r>
            <a:r>
              <a:rPr lang="ru-RU" dirty="0" smtClean="0"/>
              <a:t>Спасителе; о </a:t>
            </a:r>
            <a:r>
              <a:rPr lang="ru-RU" dirty="0"/>
              <a:t>том, как </a:t>
            </a:r>
            <a:r>
              <a:rPr lang="ru-RU" dirty="0" smtClean="0"/>
              <a:t> Его страдания-ми  был спасён весь мир. Чистое сердце девы  с радостью распахнулось </a:t>
            </a:r>
            <a:r>
              <a:rPr lang="ru-RU" dirty="0"/>
              <a:t>навстречу </a:t>
            </a:r>
            <a:r>
              <a:rPr lang="ru-RU" dirty="0" smtClean="0"/>
              <a:t>Благой вести, ибо уже  </a:t>
            </a:r>
            <a:r>
              <a:rPr lang="ru-RU" dirty="0"/>
              <a:t>было </a:t>
            </a:r>
            <a:r>
              <a:rPr lang="ru-RU" dirty="0" smtClean="0"/>
              <a:t>готово к </a:t>
            </a:r>
            <a:r>
              <a:rPr lang="ru-RU" dirty="0"/>
              <a:t> </a:t>
            </a:r>
            <a:r>
              <a:rPr lang="ru-RU" dirty="0" smtClean="0"/>
              <a:t>ней …</a:t>
            </a:r>
            <a:endParaRPr lang="ru-RU" dirty="0"/>
          </a:p>
        </p:txBody>
      </p:sp>
      <p:pic>
        <p:nvPicPr>
          <p:cNvPr id="2050" name="Picture 2" descr="D:\- св.Варвара\1. ЛИСТЫ\ЛИСТЫ ГОТОВЫЕ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1"/>
            <a:ext cx="9155384" cy="686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- св.Варвара\1. ЛИСТЫ\ЛИСТЫ ГОТОВЫЕ\огонь свечи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78" y="2313470"/>
            <a:ext cx="201850" cy="32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973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Она изъявила желание принять Крещение, что по Божию благоволению в скором времени и устроилось. Отец уехал в дальнюю страну, а прибывший  из Александрии  в </a:t>
            </a:r>
            <a:r>
              <a:rPr lang="ru-RU" dirty="0" err="1" smtClean="0"/>
              <a:t>Илиополь</a:t>
            </a:r>
            <a:r>
              <a:rPr lang="ru-RU" dirty="0" smtClean="0"/>
              <a:t>  священник научил святую деву тайнам христианской веры и крестил её. В те времена из-за гонений  христиане соблюдали большую осторожность, поэтому священник прибыл под видом купца. Никто  из  соседей ничего не заподозрил.</a:t>
            </a:r>
            <a:endParaRPr lang="ru-RU" dirty="0"/>
          </a:p>
        </p:txBody>
      </p:sp>
      <p:pic>
        <p:nvPicPr>
          <p:cNvPr id="10243" name="Picture 3" descr="D:\св.Варвара\1. ЛИСТЫ\ЛИСТЫ ГОТОВЫЕ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4039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Христианам было чего опасаться: свои богослужения они могли совершать лишь тайком. То было правление императора </a:t>
            </a:r>
            <a:r>
              <a:rPr lang="ru-RU" dirty="0" err="1" smtClean="0"/>
              <a:t>Мартиниана</a:t>
            </a:r>
            <a:r>
              <a:rPr lang="ru-RU" dirty="0" smtClean="0"/>
              <a:t> </a:t>
            </a:r>
            <a:r>
              <a:rPr lang="ru-RU" dirty="0" err="1" smtClean="0"/>
              <a:t>Галерия</a:t>
            </a:r>
            <a:r>
              <a:rPr lang="ru-RU" dirty="0" smtClean="0"/>
              <a:t> </a:t>
            </a:r>
            <a:r>
              <a:rPr lang="ru-RU" dirty="0" err="1" smtClean="0"/>
              <a:t>Геркулия</a:t>
            </a:r>
            <a:r>
              <a:rPr lang="ru-RU" dirty="0" smtClean="0"/>
              <a:t>, соправителем которого был император Диоклетиан, известный  гонитель и мучитель последователей  Христа.</a:t>
            </a:r>
            <a:endParaRPr lang="ru-RU" dirty="0"/>
          </a:p>
        </p:txBody>
      </p:sp>
      <p:pic>
        <p:nvPicPr>
          <p:cNvPr id="11266" name="Picture 2" descr="D:\св.Варвара\1. ЛИСТЫ\лист 6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1317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Шёл  306 год. Христиане помнили: летом </a:t>
            </a:r>
            <a:r>
              <a:rPr lang="ru-RU" dirty="0"/>
              <a:t>прошлого года </a:t>
            </a:r>
            <a:r>
              <a:rPr lang="ru-RU" dirty="0" smtClean="0"/>
              <a:t>в </a:t>
            </a:r>
            <a:r>
              <a:rPr lang="ru-RU" dirty="0" err="1" smtClean="0"/>
              <a:t>Никомедии</a:t>
            </a:r>
            <a:r>
              <a:rPr lang="ru-RU" dirty="0" smtClean="0"/>
              <a:t> был </a:t>
            </a:r>
            <a:r>
              <a:rPr lang="ru-RU" dirty="0" err="1" smtClean="0"/>
              <a:t>истязуем</a:t>
            </a:r>
            <a:r>
              <a:rPr lang="ru-RU" dirty="0" smtClean="0"/>
              <a:t> и предан смерти святой </a:t>
            </a:r>
            <a:r>
              <a:rPr lang="ru-RU" dirty="0"/>
              <a:t>целитель </a:t>
            </a:r>
            <a:r>
              <a:rPr lang="ru-RU" dirty="0" smtClean="0"/>
              <a:t>и великомученик </a:t>
            </a:r>
            <a:r>
              <a:rPr lang="ru-RU" dirty="0" err="1"/>
              <a:t>Пантелеимон</a:t>
            </a:r>
            <a:r>
              <a:rPr lang="ru-RU" dirty="0" smtClean="0"/>
              <a:t>. </a:t>
            </a:r>
            <a:r>
              <a:rPr lang="ru-RU" dirty="0"/>
              <a:t> </a:t>
            </a:r>
            <a:r>
              <a:rPr lang="ru-RU" dirty="0" smtClean="0"/>
              <a:t>Раньше, в </a:t>
            </a:r>
            <a:r>
              <a:rPr lang="ru-RU" dirty="0"/>
              <a:t>302 году, </a:t>
            </a:r>
            <a:r>
              <a:rPr lang="ru-RU" dirty="0" smtClean="0"/>
              <a:t>там же, в </a:t>
            </a:r>
            <a:r>
              <a:rPr lang="ru-RU" dirty="0" err="1" smtClean="0"/>
              <a:t>г.Никомедии</a:t>
            </a:r>
            <a:r>
              <a:rPr lang="ru-RU" dirty="0" smtClean="0"/>
              <a:t>, </a:t>
            </a:r>
            <a:r>
              <a:rPr lang="ru-RU" dirty="0"/>
              <a:t>за веру были </a:t>
            </a:r>
            <a:r>
              <a:rPr lang="ru-RU" dirty="0" smtClean="0"/>
              <a:t>умучены и казнены </a:t>
            </a:r>
            <a:r>
              <a:rPr lang="ru-RU" dirty="0"/>
              <a:t>20  тысяч </a:t>
            </a:r>
            <a:r>
              <a:rPr lang="ru-RU" dirty="0" smtClean="0"/>
              <a:t>христиан, а в </a:t>
            </a:r>
            <a:r>
              <a:rPr lang="ru-RU" dirty="0"/>
              <a:t>303 году </a:t>
            </a:r>
            <a:r>
              <a:rPr lang="ru-RU" dirty="0" smtClean="0"/>
              <a:t> </a:t>
            </a:r>
            <a:r>
              <a:rPr lang="ru-RU" dirty="0"/>
              <a:t>был </a:t>
            </a:r>
            <a:r>
              <a:rPr lang="ru-RU" dirty="0" smtClean="0"/>
              <a:t>предан смерти </a:t>
            </a:r>
            <a:r>
              <a:rPr lang="ru-RU" dirty="0"/>
              <a:t>святой </a:t>
            </a:r>
            <a:r>
              <a:rPr lang="ru-RU" dirty="0" smtClean="0"/>
              <a:t>воин -великомученик Георгий. Восточная провинция Римской </a:t>
            </a:r>
            <a:r>
              <a:rPr lang="ru-RU" dirty="0" err="1" smtClean="0"/>
              <a:t>Импе-рии</a:t>
            </a:r>
            <a:r>
              <a:rPr lang="ru-RU" dirty="0" smtClean="0"/>
              <a:t>  была залита </a:t>
            </a:r>
            <a:r>
              <a:rPr lang="ru-RU" dirty="0"/>
              <a:t> </a:t>
            </a:r>
            <a:r>
              <a:rPr lang="ru-RU" dirty="0" smtClean="0"/>
              <a:t>христианской кровью. Исповедников Христа приравняли к мятежникам и государственным преступникам, покушающимся на  власть  и  устои  Империи.</a:t>
            </a:r>
            <a:endParaRPr lang="ru-RU" dirty="0"/>
          </a:p>
        </p:txBody>
      </p:sp>
      <p:pic>
        <p:nvPicPr>
          <p:cNvPr id="4099" name="Picture 3" descr="D:\- св.Варвара\1. ЛИСТЫ\ЛИСТЫ ГОТОВЫЕ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8" y="0"/>
            <a:ext cx="915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4208" y="116632"/>
            <a:ext cx="2704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На миниатюре –мученики </a:t>
            </a:r>
            <a:r>
              <a:rPr lang="ru-RU" sz="1600" i="1" dirty="0" err="1" smtClean="0"/>
              <a:t>Никомедийские</a:t>
            </a:r>
            <a:r>
              <a:rPr lang="ru-RU" sz="1600" i="1" dirty="0" smtClean="0"/>
              <a:t>, 302 год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440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94928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Подвиг мучеников свидетельствовал: языческая тьма не в силах одолеть тех, кто стяжал Божественную благодать. После крещения святая </a:t>
            </a:r>
            <a:r>
              <a:rPr lang="ru-RU" dirty="0"/>
              <a:t>Варвара исполнилась </a:t>
            </a:r>
            <a:r>
              <a:rPr lang="ru-RU" dirty="0" smtClean="0"/>
              <a:t>ещё </a:t>
            </a:r>
            <a:r>
              <a:rPr lang="ru-RU" dirty="0"/>
              <a:t>большей </a:t>
            </a:r>
            <a:r>
              <a:rPr lang="ru-RU" dirty="0" smtClean="0"/>
              <a:t>люб-</a:t>
            </a:r>
            <a:r>
              <a:rPr lang="ru-RU" dirty="0" err="1" smtClean="0"/>
              <a:t>ви</a:t>
            </a:r>
            <a:r>
              <a:rPr lang="ru-RU" dirty="0" smtClean="0"/>
              <a:t> ко Христу Спасителю и продолжала размышлять о  Святой Троице…</a:t>
            </a:r>
          </a:p>
        </p:txBody>
      </p:sp>
      <p:pic>
        <p:nvPicPr>
          <p:cNvPr id="1026" name="Picture 2" descr="D:\- св.Варвара\1. ЛИСТЫ\ЛИСТЫ ГОТОВЫЕ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36"/>
            <a:ext cx="9143999" cy="6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1. Проекты\10. Дидактический блок\4. Анимация\блинги на прозр\фонтан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2140942" cy="37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1. Проекты\10. Дидактический блок\4. Анимация\Насекомые\бабочки\9 (38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0990">
            <a:off x="597226" y="2189418"/>
            <a:ext cx="1066068" cy="4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612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/>
              <a:t>то время при доме </a:t>
            </a:r>
            <a:r>
              <a:rPr lang="ru-RU" dirty="0" err="1"/>
              <a:t>Диоскора</a:t>
            </a:r>
            <a:r>
              <a:rPr lang="ru-RU" dirty="0"/>
              <a:t> строилась роскошная баня. По приказу хозяина рабочие </a:t>
            </a:r>
            <a:r>
              <a:rPr lang="ru-RU" dirty="0" smtClean="0"/>
              <a:t>готовились </a:t>
            </a:r>
            <a:r>
              <a:rPr lang="ru-RU" dirty="0"/>
              <a:t>сделать в ней два </a:t>
            </a:r>
            <a:r>
              <a:rPr lang="ru-RU" dirty="0" smtClean="0"/>
              <a:t>окна. </a:t>
            </a:r>
            <a:r>
              <a:rPr lang="ru-RU" dirty="0"/>
              <a:t>Но Варвара, </a:t>
            </a:r>
            <a:r>
              <a:rPr lang="ru-RU" dirty="0" smtClean="0"/>
              <a:t>пользуясь </a:t>
            </a:r>
            <a:r>
              <a:rPr lang="ru-RU" dirty="0"/>
              <a:t>отсутствием отца, </a:t>
            </a:r>
            <a:r>
              <a:rPr lang="ru-RU" dirty="0" smtClean="0"/>
              <a:t>упросила </a:t>
            </a:r>
            <a:r>
              <a:rPr lang="ru-RU" dirty="0"/>
              <a:t>их сделать третье окно, во образ Троичного Света. Над входом в купальню Варвара </a:t>
            </a:r>
            <a:r>
              <a:rPr lang="ru-RU" dirty="0" smtClean="0"/>
              <a:t>начертала </a:t>
            </a:r>
            <a:r>
              <a:rPr lang="ru-RU" dirty="0"/>
              <a:t>крест, который прочно запечатлелся на камне. </a:t>
            </a:r>
          </a:p>
        </p:txBody>
      </p:sp>
      <p:pic>
        <p:nvPicPr>
          <p:cNvPr id="12300" name="Picture 12" descr="D:\1. Проекты\10. Дидактический блок\4. Анимация\1. Вода\море\ясно\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15" y="2636912"/>
            <a:ext cx="3708785" cy="246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- св.Варвара\1. ЛИСТЫ\ЛИСТЫ ГОТОВЫЕ\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1"/>
            <a:ext cx="9155384" cy="686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0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- св.Варвара\1. ЛИСТЫ\ЛИСТЫ ГОТОВЫЕ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" y="1685"/>
            <a:ext cx="9148365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0679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Но случилось так, что  вера </a:t>
            </a:r>
            <a:r>
              <a:rPr lang="ru-RU" dirty="0"/>
              <a:t>святой </a:t>
            </a:r>
            <a:r>
              <a:rPr lang="ru-RU" dirty="0" smtClean="0"/>
              <a:t> Вар-вары </a:t>
            </a:r>
            <a:r>
              <a:rPr lang="ru-RU" dirty="0"/>
              <a:t>не была принята </a:t>
            </a:r>
            <a:r>
              <a:rPr lang="ru-RU" dirty="0" smtClean="0"/>
              <a:t>её отцом. </a:t>
            </a:r>
          </a:p>
          <a:p>
            <a:pPr algn="just"/>
            <a:r>
              <a:rPr lang="ru-RU" dirty="0" smtClean="0"/>
              <a:t>Исполнились </a:t>
            </a:r>
            <a:r>
              <a:rPr lang="ru-RU" dirty="0"/>
              <a:t>слова Священного </a:t>
            </a:r>
            <a:r>
              <a:rPr lang="ru-RU" dirty="0" err="1" smtClean="0"/>
              <a:t>Писа-ния</a:t>
            </a:r>
            <a:r>
              <a:rPr lang="ru-RU" dirty="0"/>
              <a:t>: “Враги человеку </a:t>
            </a:r>
            <a:r>
              <a:rPr lang="ru-RU" dirty="0" smtClean="0"/>
              <a:t>домашние </a:t>
            </a:r>
            <a:r>
              <a:rPr lang="ru-RU" dirty="0"/>
              <a:t>его”. </a:t>
            </a:r>
            <a:endParaRPr lang="ru-RU" dirty="0" smtClean="0"/>
          </a:p>
          <a:p>
            <a:pPr algn="just"/>
            <a:r>
              <a:rPr lang="ru-RU" dirty="0" smtClean="0"/>
              <a:t>Когда </a:t>
            </a:r>
            <a:r>
              <a:rPr lang="ru-RU" dirty="0" err="1"/>
              <a:t>Диоскор</a:t>
            </a:r>
            <a:r>
              <a:rPr lang="ru-RU" dirty="0"/>
              <a:t> </a:t>
            </a:r>
            <a:r>
              <a:rPr lang="ru-RU" dirty="0" smtClean="0"/>
              <a:t>вернулся, он был край-не раздражён </a:t>
            </a:r>
            <a:r>
              <a:rPr lang="ru-RU" dirty="0"/>
              <a:t>нарушением </a:t>
            </a:r>
            <a:r>
              <a:rPr lang="ru-RU" dirty="0" err="1" smtClean="0"/>
              <a:t>утверж-дённого</a:t>
            </a:r>
            <a:r>
              <a:rPr lang="ru-RU" dirty="0" smtClean="0"/>
              <a:t>  им  плана строительства.</a:t>
            </a:r>
          </a:p>
          <a:p>
            <a:pPr algn="just"/>
            <a:r>
              <a:rPr lang="ru-RU" dirty="0" smtClean="0"/>
              <a:t>Он был удивлён самоволием Варвары, а дочь ещё больше разгневала его, рас-сказав  </a:t>
            </a:r>
            <a:r>
              <a:rPr lang="ru-RU" dirty="0"/>
              <a:t>о </a:t>
            </a:r>
            <a:r>
              <a:rPr lang="ru-RU" dirty="0" smtClean="0"/>
              <a:t>познанном </a:t>
            </a:r>
            <a:r>
              <a:rPr lang="ru-RU" dirty="0"/>
              <a:t>ею </a:t>
            </a:r>
            <a:r>
              <a:rPr lang="ru-RU" dirty="0" smtClean="0"/>
              <a:t>Триедином </a:t>
            </a:r>
            <a:r>
              <a:rPr lang="ru-RU" dirty="0" err="1" smtClean="0"/>
              <a:t>Бо-ге</a:t>
            </a:r>
            <a:r>
              <a:rPr lang="ru-RU" dirty="0"/>
              <a:t>, о </a:t>
            </a:r>
            <a:r>
              <a:rPr lang="ru-RU" dirty="0" smtClean="0"/>
              <a:t>спасительной </a:t>
            </a:r>
            <a:r>
              <a:rPr lang="ru-RU" dirty="0"/>
              <a:t>силе Сына Божия и о тщетности </a:t>
            </a:r>
            <a:r>
              <a:rPr lang="ru-RU" dirty="0" smtClean="0"/>
              <a:t>поклонения идолам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Это было что-то новое… Дочь, никогда не выходившая из повиновения, </a:t>
            </a:r>
            <a:r>
              <a:rPr lang="ru-RU" dirty="0" err="1" smtClean="0"/>
              <a:t>взду</a:t>
            </a:r>
            <a:r>
              <a:rPr lang="ru-RU" dirty="0" smtClean="0"/>
              <a:t>-мала учить отца и хулить богов!</a:t>
            </a:r>
          </a:p>
          <a:p>
            <a:pPr algn="just"/>
            <a:r>
              <a:rPr lang="ru-RU" dirty="0" err="1" smtClean="0"/>
              <a:t>Диоскор</a:t>
            </a:r>
            <a:r>
              <a:rPr lang="ru-RU" dirty="0" smtClean="0"/>
              <a:t> был в ярости. В сторону были отброшены тёплые отношения и годы сердечного участия в судьбе Варвары. </a:t>
            </a:r>
          </a:p>
          <a:p>
            <a:pPr algn="just"/>
            <a:r>
              <a:rPr lang="ru-RU" dirty="0" smtClean="0"/>
              <a:t>Только одна цель теперь была перед ним – смирить  непокорную дочь, ос-</a:t>
            </a:r>
            <a:r>
              <a:rPr lang="ru-RU" dirty="0" err="1" smtClean="0"/>
              <a:t>мелившуюся</a:t>
            </a:r>
            <a:r>
              <a:rPr lang="ru-RU" dirty="0" smtClean="0"/>
              <a:t> на открытый вызов  богам и своему отцу.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1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30598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Диоскор</a:t>
            </a:r>
            <a:r>
              <a:rPr lang="ru-RU" dirty="0" smtClean="0"/>
              <a:t>  схватил меч, но де-</a:t>
            </a:r>
            <a:r>
              <a:rPr lang="ru-RU" dirty="0" err="1" smtClean="0"/>
              <a:t>вушка</a:t>
            </a:r>
            <a:r>
              <a:rPr lang="ru-RU" dirty="0" smtClean="0"/>
              <a:t>  выбежала вон из до-</a:t>
            </a:r>
            <a:r>
              <a:rPr lang="ru-RU" dirty="0" err="1" smtClean="0"/>
              <a:t>ма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Отец бросился </a:t>
            </a:r>
            <a:r>
              <a:rPr lang="ru-RU" dirty="0"/>
              <a:t>за ней в </a:t>
            </a:r>
            <a:r>
              <a:rPr lang="ru-RU" dirty="0" err="1" smtClean="0"/>
              <a:t>по-гоню</a:t>
            </a:r>
            <a:r>
              <a:rPr lang="ru-RU" dirty="0"/>
              <a:t>. </a:t>
            </a:r>
            <a:r>
              <a:rPr lang="ru-RU" dirty="0" smtClean="0"/>
              <a:t>Они уже миновали </a:t>
            </a:r>
            <a:r>
              <a:rPr lang="ru-RU" dirty="0" err="1" smtClean="0"/>
              <a:t>го-родские</a:t>
            </a:r>
            <a:r>
              <a:rPr lang="ru-RU" dirty="0" smtClean="0"/>
              <a:t> стены. Путь </a:t>
            </a:r>
            <a:r>
              <a:rPr lang="ru-RU" dirty="0"/>
              <a:t>им </a:t>
            </a:r>
            <a:r>
              <a:rPr lang="ru-RU" dirty="0" smtClean="0"/>
              <a:t>пре-</a:t>
            </a:r>
            <a:r>
              <a:rPr lang="ru-RU" dirty="0" err="1" smtClean="0"/>
              <a:t>градила</a:t>
            </a:r>
            <a:r>
              <a:rPr lang="ru-RU" dirty="0" smtClean="0"/>
              <a:t> </a:t>
            </a:r>
            <a:r>
              <a:rPr lang="ru-RU" dirty="0"/>
              <a:t>гора, которая </a:t>
            </a:r>
            <a:r>
              <a:rPr lang="ru-RU" dirty="0" smtClean="0"/>
              <a:t>рас-</a:t>
            </a:r>
            <a:r>
              <a:rPr lang="ru-RU" dirty="0" err="1" smtClean="0"/>
              <a:t>ступилась</a:t>
            </a:r>
            <a:r>
              <a:rPr lang="ru-RU" dirty="0" smtClean="0"/>
              <a:t> </a:t>
            </a:r>
            <a:r>
              <a:rPr lang="ru-RU" dirty="0"/>
              <a:t>и скрыла святую в расселине. С другой </a:t>
            </a:r>
            <a:r>
              <a:rPr lang="ru-RU" dirty="0" smtClean="0"/>
              <a:t>стороны  </a:t>
            </a:r>
            <a:r>
              <a:rPr lang="ru-RU" dirty="0"/>
              <a:t>был выход </a:t>
            </a:r>
            <a:r>
              <a:rPr lang="ru-RU" dirty="0" smtClean="0"/>
              <a:t>наверх, и святой </a:t>
            </a:r>
            <a:r>
              <a:rPr lang="ru-RU" dirty="0"/>
              <a:t>Варваре удалось скрыться в пещере на </a:t>
            </a:r>
            <a:r>
              <a:rPr lang="ru-RU" dirty="0" err="1" smtClean="0"/>
              <a:t>противополож</a:t>
            </a:r>
            <a:r>
              <a:rPr lang="ru-RU" dirty="0" smtClean="0"/>
              <a:t>-ном склоне. </a:t>
            </a:r>
          </a:p>
          <a:p>
            <a:pPr algn="just"/>
            <a:r>
              <a:rPr lang="ru-RU" dirty="0" smtClean="0"/>
              <a:t>После </a:t>
            </a:r>
            <a:r>
              <a:rPr lang="ru-RU" dirty="0"/>
              <a:t>долгих и безуспешных поисков дочери </a:t>
            </a:r>
            <a:r>
              <a:rPr lang="ru-RU" dirty="0" err="1"/>
              <a:t>Диоскор</a:t>
            </a:r>
            <a:r>
              <a:rPr lang="ru-RU" dirty="0"/>
              <a:t> </a:t>
            </a:r>
            <a:r>
              <a:rPr lang="ru-RU" dirty="0" smtClean="0"/>
              <a:t>увидел </a:t>
            </a:r>
            <a:r>
              <a:rPr lang="ru-RU" dirty="0"/>
              <a:t>на горе двух </a:t>
            </a:r>
            <a:r>
              <a:rPr lang="ru-RU" dirty="0" smtClean="0"/>
              <a:t>пасту-</a:t>
            </a:r>
            <a:r>
              <a:rPr lang="ru-RU" dirty="0" err="1" smtClean="0"/>
              <a:t>хов</a:t>
            </a:r>
            <a:r>
              <a:rPr lang="ru-RU" dirty="0"/>
              <a:t>. Один из них указал ему пещеру, где скрывалась  </a:t>
            </a:r>
            <a:r>
              <a:rPr lang="ru-RU" dirty="0" smtClean="0"/>
              <a:t>бег-</a:t>
            </a:r>
            <a:r>
              <a:rPr lang="ru-RU" dirty="0" err="1" smtClean="0"/>
              <a:t>лянка</a:t>
            </a:r>
            <a:r>
              <a:rPr lang="ru-RU" dirty="0" smtClean="0"/>
              <a:t>.  </a:t>
            </a:r>
          </a:p>
          <a:p>
            <a:pPr algn="just"/>
            <a:r>
              <a:rPr lang="ru-RU" dirty="0" smtClean="0"/>
              <a:t>Силой вернув Варвару до-мой, </a:t>
            </a:r>
            <a:r>
              <a:rPr lang="ru-RU" dirty="0" err="1" smtClean="0"/>
              <a:t>Диоскор</a:t>
            </a:r>
            <a:r>
              <a:rPr lang="ru-RU" dirty="0" smtClean="0"/>
              <a:t> </a:t>
            </a:r>
            <a:r>
              <a:rPr lang="ru-RU" dirty="0"/>
              <a:t>жестоко избил </a:t>
            </a:r>
            <a:r>
              <a:rPr lang="ru-RU" dirty="0" smtClean="0"/>
              <a:t>её, заключил  </a:t>
            </a:r>
            <a:r>
              <a:rPr lang="ru-RU" dirty="0"/>
              <a:t>под </a:t>
            </a:r>
            <a:r>
              <a:rPr lang="ru-RU" dirty="0" smtClean="0"/>
              <a:t>стражу </a:t>
            </a:r>
            <a:r>
              <a:rPr lang="ru-RU" dirty="0"/>
              <a:t>и долго морил </a:t>
            </a:r>
            <a:r>
              <a:rPr lang="ru-RU" dirty="0" smtClean="0"/>
              <a:t>голодом</a:t>
            </a:r>
            <a:r>
              <a:rPr lang="ru-RU" dirty="0"/>
              <a:t>. </a:t>
            </a:r>
          </a:p>
        </p:txBody>
      </p:sp>
      <p:pic>
        <p:nvPicPr>
          <p:cNvPr id="1026" name="Picture 2" descr="D:\- св.Варвара\1. ЛИСТЫ\ЛИСТЫ ГОТОВЫЕ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3" y="0"/>
            <a:ext cx="915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6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- св.Варвара\1. ЛИСТЫ\ЛИСТЫ ГОТОВЫЕ\20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73216"/>
            <a:ext cx="91274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Обуреваемый бессильной злобой и отчаявшийся сломить упорство дочери, </a:t>
            </a:r>
            <a:r>
              <a:rPr lang="ru-RU" dirty="0" err="1" smtClean="0"/>
              <a:t>Диоскор</a:t>
            </a:r>
            <a:r>
              <a:rPr lang="ru-RU" dirty="0" smtClean="0"/>
              <a:t>  пре-дал её  на суд  правителя  города  - </a:t>
            </a:r>
            <a:r>
              <a:rPr lang="ru-RU" dirty="0" err="1" smtClean="0"/>
              <a:t>Мартиана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Её</a:t>
            </a:r>
            <a:r>
              <a:rPr lang="ru-RU" smtClean="0"/>
              <a:t>, кожи </a:t>
            </a:r>
            <a:r>
              <a:rPr lang="ru-RU" dirty="0" smtClean="0"/>
              <a:t>которой не касалось даже грубое шерстяное полотно,  </a:t>
            </a:r>
            <a:r>
              <a:rPr lang="ru-RU" dirty="0"/>
              <a:t>жестоко пытали: </a:t>
            </a:r>
            <a:r>
              <a:rPr lang="ru-RU" dirty="0" smtClean="0"/>
              <a:t>бичевали </a:t>
            </a:r>
            <a:r>
              <a:rPr lang="ru-RU" dirty="0"/>
              <a:t>воловьими </a:t>
            </a:r>
            <a:r>
              <a:rPr lang="ru-RU" dirty="0" smtClean="0"/>
              <a:t>жилами</a:t>
            </a:r>
            <a:r>
              <a:rPr lang="ru-RU" dirty="0"/>
              <a:t>, </a:t>
            </a:r>
            <a:r>
              <a:rPr lang="ru-RU" dirty="0" smtClean="0"/>
              <a:t>раны </a:t>
            </a:r>
            <a:r>
              <a:rPr lang="ru-RU" dirty="0"/>
              <a:t>растирали </a:t>
            </a:r>
            <a:r>
              <a:rPr lang="ru-RU" dirty="0" smtClean="0"/>
              <a:t>власяницей, терзали крючьями. Она </a:t>
            </a:r>
            <a:r>
              <a:rPr lang="ru-RU" dirty="0"/>
              <a:t>не отреклась от </a:t>
            </a:r>
            <a:r>
              <a:rPr lang="ru-RU" dirty="0" smtClean="0"/>
              <a:t>Христа и, молясь, терпела. </a:t>
            </a:r>
          </a:p>
        </p:txBody>
      </p:sp>
    </p:spTree>
    <p:extLst>
      <p:ext uri="{BB962C8B-B14F-4D97-AF65-F5344CB8AC3E}">
        <p14:creationId xmlns:p14="http://schemas.microsoft.com/office/powerpoint/2010/main" val="19392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732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Когда же, наконец, утомились и сами мучители, святую Варвару бросили в темницу… Там истерзанной девушке явился Спаситель и Сам исцелил её раны. </a:t>
            </a:r>
          </a:p>
          <a:p>
            <a:pPr algn="just"/>
            <a:r>
              <a:rPr lang="ru-RU" dirty="0" smtClean="0"/>
              <a:t>Три века назад,  в Претории, Ему, осмеянному и избитому,  никто из людей не пришёл на помощь. Но Сам Он, изведавший непонимание и предательство  близких, бичевание и крестную смерть, по молитвам  Своих  исповедников  приходил  и укреплял их.</a:t>
            </a:r>
            <a:endParaRPr lang="ru-RU" dirty="0"/>
          </a:p>
        </p:txBody>
      </p:sp>
      <p:pic>
        <p:nvPicPr>
          <p:cNvPr id="3" name="Picture 3" descr="D:\- св.Варвара\1. ЛИСТЫ\ЛИСТЫ ГОТОВЫЕ\20 г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46247" cy="68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3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- св.Варвара\1. ЛИСТЫ\лист Жрец 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165304"/>
            <a:ext cx="9148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другой день мучения повторились. Жрецы негодовали  и проклинали деву, от-</a:t>
            </a:r>
          </a:p>
          <a:p>
            <a:r>
              <a:rPr lang="ru-RU" dirty="0"/>
              <a:t>с</a:t>
            </a:r>
            <a:r>
              <a:rPr lang="ru-RU" dirty="0" smtClean="0"/>
              <a:t>тупившую от веры отцов. Толпа, беснуясь, требовала  возмездия молодой преступнице.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4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1317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Вблизи </a:t>
            </a:r>
            <a:r>
              <a:rPr lang="ru-RU" dirty="0"/>
              <a:t>места </a:t>
            </a:r>
            <a:r>
              <a:rPr lang="ru-RU" dirty="0" smtClean="0"/>
              <a:t>истязаний, в гуще толпы, стояла жительница </a:t>
            </a:r>
            <a:r>
              <a:rPr lang="ru-RU" dirty="0" err="1" smtClean="0"/>
              <a:t>Илиополя</a:t>
            </a:r>
            <a:r>
              <a:rPr lang="ru-RU" dirty="0" smtClean="0"/>
              <a:t> - </a:t>
            </a:r>
            <a:r>
              <a:rPr lang="ru-RU" dirty="0"/>
              <a:t>христианка </a:t>
            </a:r>
            <a:r>
              <a:rPr lang="ru-RU" dirty="0" err="1" smtClean="0"/>
              <a:t>Иулиа-ния</a:t>
            </a:r>
            <a:r>
              <a:rPr lang="ru-RU" dirty="0"/>
              <a:t>. Сердце </a:t>
            </a:r>
            <a:r>
              <a:rPr lang="ru-RU" dirty="0" smtClean="0"/>
              <a:t>её </a:t>
            </a:r>
            <a:r>
              <a:rPr lang="ru-RU" dirty="0"/>
              <a:t>преисполнилось </a:t>
            </a:r>
            <a:r>
              <a:rPr lang="ru-RU" dirty="0" smtClean="0"/>
              <a:t>состраданием к </a:t>
            </a:r>
            <a:r>
              <a:rPr lang="ru-RU" dirty="0"/>
              <a:t>добровольному мученичеству </a:t>
            </a:r>
            <a:r>
              <a:rPr lang="ru-RU" dirty="0" smtClean="0"/>
              <a:t>красивой </a:t>
            </a:r>
            <a:r>
              <a:rPr lang="ru-RU" dirty="0"/>
              <a:t>и </a:t>
            </a:r>
            <a:r>
              <a:rPr lang="ru-RU" dirty="0" smtClean="0"/>
              <a:t>знатной </a:t>
            </a:r>
            <a:r>
              <a:rPr lang="ru-RU" dirty="0"/>
              <a:t>девушки. </a:t>
            </a:r>
            <a:r>
              <a:rPr lang="ru-RU" dirty="0" err="1" smtClean="0"/>
              <a:t>Иулиания</a:t>
            </a:r>
            <a:r>
              <a:rPr lang="ru-RU" dirty="0" smtClean="0"/>
              <a:t>, тоже желая </a:t>
            </a:r>
            <a:r>
              <a:rPr lang="ru-RU" dirty="0"/>
              <a:t>пострадать за Христа, </a:t>
            </a:r>
            <a:r>
              <a:rPr lang="ru-RU" dirty="0" smtClean="0"/>
              <a:t>начала </a:t>
            </a:r>
            <a:r>
              <a:rPr lang="ru-RU" dirty="0"/>
              <a:t>громко </a:t>
            </a:r>
            <a:r>
              <a:rPr lang="ru-RU" dirty="0" smtClean="0"/>
              <a:t>обвинять мучителей в жестокости. </a:t>
            </a:r>
            <a:r>
              <a:rPr lang="ru-RU" dirty="0"/>
              <a:t>Её тут  же схватили. </a:t>
            </a:r>
            <a:r>
              <a:rPr lang="ru-RU" dirty="0" smtClean="0"/>
              <a:t>Милосердие… Не об этом ли так часто говорил Иисус? Своим состраданием </a:t>
            </a:r>
            <a:r>
              <a:rPr lang="ru-RU" dirty="0" err="1" smtClean="0"/>
              <a:t>Иулиания</a:t>
            </a:r>
            <a:r>
              <a:rPr lang="ru-RU" dirty="0" smtClean="0"/>
              <a:t> не могла изменить судьбу святой Варвары, но она облегчила ей последний путь, потому  что  прошла его вместе с ней.</a:t>
            </a:r>
            <a:endParaRPr lang="ru-RU" dirty="0"/>
          </a:p>
        </p:txBody>
      </p:sp>
      <p:pic>
        <p:nvPicPr>
          <p:cNvPr id="3078" name="Picture 6" descr="D:\----------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0863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Обеих  мучениц  </a:t>
            </a:r>
            <a:r>
              <a:rPr lang="ru-RU" dirty="0"/>
              <a:t>долго пытали: терзали крючьями </a:t>
            </a:r>
            <a:r>
              <a:rPr lang="ru-RU" dirty="0" smtClean="0"/>
              <a:t>их тела, водили </a:t>
            </a:r>
            <a:r>
              <a:rPr lang="ru-RU" dirty="0"/>
              <a:t>по </a:t>
            </a:r>
            <a:r>
              <a:rPr lang="ru-RU" dirty="0" smtClean="0"/>
              <a:t>городу -с издеватель-</a:t>
            </a:r>
            <a:r>
              <a:rPr lang="ru-RU" dirty="0" err="1" smtClean="0"/>
              <a:t>ствами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побоями - полностью обнажёнными. И это, пожалуй, было самым страшным </a:t>
            </a:r>
            <a:r>
              <a:rPr lang="ru-RU" dirty="0" err="1" smtClean="0"/>
              <a:t>ис-пытанием</a:t>
            </a:r>
            <a:r>
              <a:rPr lang="ru-RU" dirty="0" smtClean="0"/>
              <a:t> для целомудренных исповедниц. По </a:t>
            </a:r>
            <a:r>
              <a:rPr lang="ru-RU" dirty="0"/>
              <a:t>молитвам святой Варвары Господь </a:t>
            </a:r>
            <a:r>
              <a:rPr lang="ru-RU" dirty="0" smtClean="0"/>
              <a:t>послал </a:t>
            </a:r>
            <a:r>
              <a:rPr lang="ru-RU" dirty="0"/>
              <a:t>Ангела, </a:t>
            </a:r>
            <a:r>
              <a:rPr lang="ru-RU" dirty="0" smtClean="0"/>
              <a:t>который прикрыл  их наготу  </a:t>
            </a:r>
            <a:r>
              <a:rPr lang="ru-RU" dirty="0"/>
              <a:t>светозарной </a:t>
            </a:r>
            <a:r>
              <a:rPr lang="ru-RU" dirty="0" smtClean="0"/>
              <a:t>одеждой.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89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D:\- св.Варвара\1. ЛИСТЫ\ЛИСТЫ ГОТОВЫЕ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4"/>
            <a:ext cx="9143999" cy="68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3732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После </a:t>
            </a:r>
            <a:r>
              <a:rPr lang="ru-RU" dirty="0"/>
              <a:t>всех </a:t>
            </a:r>
            <a:r>
              <a:rPr lang="ru-RU" dirty="0" smtClean="0"/>
              <a:t> мучений святые </a:t>
            </a:r>
            <a:r>
              <a:rPr lang="ru-RU" dirty="0"/>
              <a:t>Варвара и </a:t>
            </a:r>
            <a:r>
              <a:rPr lang="ru-RU" dirty="0" err="1"/>
              <a:t>Иулиания</a:t>
            </a:r>
            <a:r>
              <a:rPr lang="ru-RU" dirty="0"/>
              <a:t> были </a:t>
            </a:r>
            <a:r>
              <a:rPr lang="ru-RU" dirty="0" smtClean="0"/>
              <a:t>обезглавлены</a:t>
            </a:r>
            <a:r>
              <a:rPr lang="ru-RU" smtClean="0"/>
              <a:t>, </a:t>
            </a:r>
            <a:r>
              <a:rPr lang="ru-RU" smtClean="0"/>
              <a:t>непобеждён</a:t>
            </a:r>
            <a:r>
              <a:rPr lang="ru-RU"/>
              <a:t>н</a:t>
            </a:r>
            <a:r>
              <a:rPr lang="ru-RU" smtClean="0"/>
              <a:t>ыми  </a:t>
            </a:r>
            <a:r>
              <a:rPr lang="ru-RU" dirty="0" smtClean="0"/>
              <a:t>окончив </a:t>
            </a:r>
            <a:r>
              <a:rPr lang="ru-RU" dirty="0"/>
              <a:t>свой </a:t>
            </a:r>
            <a:r>
              <a:rPr lang="ru-RU" dirty="0" smtClean="0"/>
              <a:t>страдальческий </a:t>
            </a:r>
            <a:r>
              <a:rPr lang="ru-RU" dirty="0"/>
              <a:t>подвиг за </a:t>
            </a:r>
            <a:r>
              <a:rPr lang="ru-RU" dirty="0" smtClean="0"/>
              <a:t>Христа</a:t>
            </a:r>
            <a:r>
              <a:rPr lang="ru-RU" dirty="0"/>
              <a:t>. Неукротимый в своём  безумии, </a:t>
            </a:r>
            <a:r>
              <a:rPr lang="ru-RU" dirty="0" smtClean="0"/>
              <a:t>палачом своей дочери  вызвался стать сам </a:t>
            </a:r>
            <a:r>
              <a:rPr lang="ru-RU" dirty="0" err="1"/>
              <a:t>Диоскор</a:t>
            </a:r>
            <a:r>
              <a:rPr lang="ru-RU" dirty="0"/>
              <a:t>. </a:t>
            </a:r>
            <a:r>
              <a:rPr lang="ru-RU" dirty="0" smtClean="0"/>
              <a:t>Но Божье возмездие </a:t>
            </a:r>
            <a:r>
              <a:rPr lang="ru-RU" dirty="0"/>
              <a:t>не замедлило </a:t>
            </a:r>
            <a:r>
              <a:rPr lang="ru-RU" dirty="0" smtClean="0"/>
              <a:t>постичь  обоих  мучителей: жестокие </a:t>
            </a:r>
            <a:r>
              <a:rPr lang="ru-RU" dirty="0" err="1" smtClean="0"/>
              <a:t>Мартиниан</a:t>
            </a:r>
            <a:r>
              <a:rPr lang="ru-RU" dirty="0" smtClean="0"/>
              <a:t> и </a:t>
            </a:r>
            <a:r>
              <a:rPr lang="ru-RU" dirty="0" err="1" smtClean="0"/>
              <a:t>Диоскор</a:t>
            </a:r>
            <a:r>
              <a:rPr lang="ru-RU" dirty="0"/>
              <a:t>, </a:t>
            </a:r>
            <a:r>
              <a:rPr lang="ru-RU" dirty="0" smtClean="0"/>
              <a:t>упорствующие </a:t>
            </a:r>
            <a:r>
              <a:rPr lang="ru-RU" dirty="0"/>
              <a:t>в </a:t>
            </a:r>
            <a:r>
              <a:rPr lang="ru-RU" dirty="0" smtClean="0"/>
              <a:t>идолопоклонстве, были </a:t>
            </a:r>
            <a:r>
              <a:rPr lang="ru-RU" dirty="0"/>
              <a:t>сожжены </a:t>
            </a:r>
            <a:r>
              <a:rPr lang="ru-RU" dirty="0" smtClean="0"/>
              <a:t>молнией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99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636912"/>
            <a:ext cx="45365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иконах святую  великомученицу </a:t>
            </a:r>
            <a:r>
              <a:rPr lang="ru-RU" dirty="0" err="1" smtClean="0"/>
              <a:t>Варва-ру</a:t>
            </a:r>
            <a:r>
              <a:rPr lang="ru-RU" dirty="0" smtClean="0"/>
              <a:t> всегда  изображают  с Чашей  для </a:t>
            </a:r>
            <a:r>
              <a:rPr lang="ru-RU" dirty="0" err="1" smtClean="0"/>
              <a:t>Свя</a:t>
            </a:r>
            <a:r>
              <a:rPr lang="ru-RU" dirty="0" smtClean="0"/>
              <a:t>-того Причастия. По преданию,  </a:t>
            </a:r>
            <a:r>
              <a:rPr lang="ru-RU" b="1" dirty="0" smtClean="0">
                <a:solidFill>
                  <a:srgbClr val="C00000"/>
                </a:solidFill>
              </a:rPr>
              <a:t>перед  своей кончиной  она  молила  Спасителя  о </a:t>
            </a:r>
            <a:r>
              <a:rPr lang="ru-RU" b="1" dirty="0" err="1" smtClean="0">
                <a:solidFill>
                  <a:srgbClr val="C00000"/>
                </a:solidFill>
              </a:rPr>
              <a:t>даро-вании</a:t>
            </a:r>
            <a:r>
              <a:rPr lang="ru-RU" b="1" dirty="0" smtClean="0">
                <a:solidFill>
                  <a:srgbClr val="C00000"/>
                </a:solidFill>
              </a:rPr>
              <a:t>  ей особой милости - права послед-него причащения для тех, кто будет чтить её память.</a:t>
            </a:r>
          </a:p>
          <a:p>
            <a:pPr algn="just"/>
            <a:r>
              <a:rPr lang="ru-RU" dirty="0" smtClean="0"/>
              <a:t>Для  православных  христиан  нет большей радости на земле, чем  уйти в своё небес-</a:t>
            </a:r>
            <a:r>
              <a:rPr lang="ru-RU" dirty="0" err="1" smtClean="0"/>
              <a:t>ное</a:t>
            </a:r>
            <a:r>
              <a:rPr lang="ru-RU" dirty="0" smtClean="0"/>
              <a:t> отечество  примирившимися  с Богом  и людьми. Поэтому  святой  великомученице  Варваре молятся </a:t>
            </a:r>
            <a:r>
              <a:rPr lang="ru-RU" dirty="0"/>
              <a:t>о том, чтобы не умереть без И</a:t>
            </a:r>
            <a:r>
              <a:rPr lang="ru-RU" dirty="0" smtClean="0"/>
              <a:t>споведи </a:t>
            </a:r>
            <a:r>
              <a:rPr lang="ru-RU" dirty="0"/>
              <a:t>и </a:t>
            </a:r>
            <a:r>
              <a:rPr lang="ru-RU" dirty="0" smtClean="0"/>
              <a:t>Святого Причастия</a:t>
            </a:r>
            <a:r>
              <a:rPr lang="ru-RU" dirty="0"/>
              <a:t>, просят оградить от тяжких болезней и внезапной </a:t>
            </a:r>
            <a:r>
              <a:rPr lang="ru-RU" dirty="0" smtClean="0"/>
              <a:t> </a:t>
            </a:r>
            <a:r>
              <a:rPr lang="ru-RU" dirty="0"/>
              <a:t>смерти.</a:t>
            </a:r>
          </a:p>
        </p:txBody>
      </p:sp>
      <p:pic>
        <p:nvPicPr>
          <p:cNvPr id="6148" name="Picture 4" descr="D:\- св.Варвара\1. ЛИСТЫ\ЛИСТЫ ГОТОВЫЕ\24 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8" y="0"/>
            <a:ext cx="915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589240"/>
            <a:ext cx="5220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Нетленные  мощи святой  великомученицы </a:t>
            </a:r>
            <a:r>
              <a:rPr lang="ru-RU" dirty="0" err="1" smtClean="0"/>
              <a:t>Варва-ры</a:t>
            </a:r>
            <a:r>
              <a:rPr lang="ru-RU" dirty="0" smtClean="0"/>
              <a:t> покоятся  во Владимирском </a:t>
            </a:r>
            <a:r>
              <a:rPr lang="ru-RU" dirty="0"/>
              <a:t>соборе </a:t>
            </a:r>
            <a:r>
              <a:rPr lang="ru-RU" dirty="0" smtClean="0"/>
              <a:t>города Кие-</a:t>
            </a:r>
            <a:r>
              <a:rPr lang="ru-RU" dirty="0" err="1" smtClean="0"/>
              <a:t>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D:\- св.Варвара\1. ЛИСТЫ\ЛИСТЫ ГОТОВЫЕ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808"/>
            <a:ext cx="9144001" cy="68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28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- св.Варвара\1. ЛИСТЫ\ЛИСТЫ ГОТОВЫЕ\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4"/>
            <a:ext cx="9148364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116632"/>
            <a:ext cx="4283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dirty="0" smtClean="0"/>
              <a:t>Храмы, посвящённые  святой великому-</a:t>
            </a:r>
            <a:r>
              <a:rPr lang="ru-RU" dirty="0" err="1" smtClean="0"/>
              <a:t>ченице</a:t>
            </a:r>
            <a:r>
              <a:rPr lang="ru-RU" dirty="0" smtClean="0"/>
              <a:t>, страстотерпице Варваре есть и  в России.</a:t>
            </a:r>
          </a:p>
          <a:p>
            <a:pPr algn="just"/>
            <a:r>
              <a:rPr lang="ru-RU" dirty="0" smtClean="0"/>
              <a:t>В некоторых из них пребывают её мощи. На ковчежце  со святыми  мощами святой Варвары можно увидеть изображение Святой Троицы; а на многих её иконах  она изображена со свитком, на котором написано :</a:t>
            </a:r>
            <a:endParaRPr lang="ru-RU" dirty="0"/>
          </a:p>
        </p:txBody>
      </p:sp>
      <p:pic>
        <p:nvPicPr>
          <p:cNvPr id="5123" name="Picture 3" descr="D:\- св.Варвара\1. ЛИСТЫ\ЛИСТЫ ГОТОВЫЕ\27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2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- св.Варвара\1. ЛИСТЫ\ЛИСТЫ ГОТОВЫЕ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4"/>
            <a:ext cx="9148364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5373216"/>
            <a:ext cx="91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Святая Варвара  родилась  в  восточной  провинции  Римской  державы и воспитывалась </a:t>
            </a:r>
            <a:r>
              <a:rPr lang="ru-RU" dirty="0"/>
              <a:t>в семье знатных и богатых родителей, по вере </a:t>
            </a:r>
            <a:r>
              <a:rPr lang="ru-RU" dirty="0" smtClean="0"/>
              <a:t>язычников. </a:t>
            </a:r>
            <a:r>
              <a:rPr lang="ru-RU" dirty="0"/>
              <a:t>Б</a:t>
            </a:r>
            <a:r>
              <a:rPr lang="ru-RU" dirty="0" smtClean="0"/>
              <a:t>удучи  совсем ещё малюткой</a:t>
            </a:r>
            <a:r>
              <a:rPr lang="ru-RU" dirty="0"/>
              <a:t>, </a:t>
            </a:r>
            <a:r>
              <a:rPr lang="ru-RU" dirty="0" smtClean="0"/>
              <a:t>ли-шилась </a:t>
            </a:r>
            <a:r>
              <a:rPr lang="ru-RU" dirty="0"/>
              <a:t>она своей матери, и </a:t>
            </a:r>
            <a:r>
              <a:rPr lang="ru-RU" dirty="0" smtClean="0"/>
              <a:t>воспитанием её занимался отец – </a:t>
            </a:r>
            <a:r>
              <a:rPr lang="ru-RU" dirty="0" err="1" smtClean="0"/>
              <a:t>Диоскор</a:t>
            </a:r>
            <a:r>
              <a:rPr lang="ru-RU" dirty="0" smtClean="0"/>
              <a:t>. Он был  </a:t>
            </a:r>
            <a:r>
              <a:rPr lang="ru-RU" dirty="0" err="1" smtClean="0"/>
              <a:t>ревност-ным</a:t>
            </a:r>
            <a:r>
              <a:rPr lang="ru-RU" dirty="0" smtClean="0"/>
              <a:t>  идолопоклонником  и строго следовал исполнению государственных культов и </a:t>
            </a:r>
            <a:r>
              <a:rPr lang="ru-RU" dirty="0" err="1" smtClean="0"/>
              <a:t>по-клонялся</a:t>
            </a:r>
            <a:r>
              <a:rPr lang="ru-RU" dirty="0" smtClean="0"/>
              <a:t>  домашним богам, воскуряя  для них  дорогие благовония. </a:t>
            </a:r>
          </a:p>
        </p:txBody>
      </p:sp>
      <p:pic>
        <p:nvPicPr>
          <p:cNvPr id="3" name="Picture 3" descr="D:\- св.Варвара\1. ЛИСТЫ\ЛИСТЫ ГОТОВЫЕ\огонь свечи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52" y="4509120"/>
            <a:ext cx="198317" cy="3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- св.Варвара\1. ЛИСТЫ\ЛИСТЫ ГОТОВЫЕ\огонь свечи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555" y="4221087"/>
            <a:ext cx="174033" cy="44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- св.Варвара\1. ЛИСТЫ\ЛИСТЫ ГОТОВЫЕ\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- св.Варвара\1. ЛИСТЫ\ЛИСТЫ ГОТОВЫЕ\27 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692696"/>
            <a:ext cx="734481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</a:rPr>
              <a:t>Рекомендована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для  учащихся </a:t>
            </a:r>
            <a:r>
              <a:rPr lang="ru-RU" b="1" dirty="0" smtClean="0">
                <a:solidFill>
                  <a:schemeClr val="bg1"/>
                </a:solidFill>
              </a:rPr>
              <a:t> средних  и старших </a:t>
            </a:r>
            <a:r>
              <a:rPr lang="ru-RU" b="1" dirty="0">
                <a:solidFill>
                  <a:schemeClr val="bg1"/>
                </a:solidFill>
              </a:rPr>
              <a:t>классов,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студентов и </a:t>
            </a:r>
            <a:r>
              <a:rPr lang="ru-RU" b="1" dirty="0" err="1">
                <a:solidFill>
                  <a:schemeClr val="bg1"/>
                </a:solidFill>
              </a:rPr>
              <a:t>воцерковляющихся</a:t>
            </a:r>
            <a:r>
              <a:rPr lang="ru-RU" b="1" dirty="0">
                <a:solidFill>
                  <a:schemeClr val="bg1"/>
                </a:solidFill>
              </a:rPr>
              <a:t> взрослых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       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</a:rPr>
              <a:t>При составлении  использованы: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-«Четьи-Минеи»  </a:t>
            </a:r>
            <a:r>
              <a:rPr lang="ru-RU" b="1" dirty="0" err="1" smtClean="0">
                <a:solidFill>
                  <a:schemeClr val="bg1"/>
                </a:solidFill>
              </a:rPr>
              <a:t>свт</a:t>
            </a:r>
            <a:r>
              <a:rPr lang="ru-RU" b="1" dirty="0" smtClean="0">
                <a:solidFill>
                  <a:schemeClr val="bg1"/>
                </a:solidFill>
              </a:rPr>
              <a:t>. Димитрия Ростовского</a:t>
            </a:r>
            <a:r>
              <a:rPr lang="ru-RU" b="1" dirty="0">
                <a:solidFill>
                  <a:schemeClr val="bg1"/>
                </a:solidFill>
              </a:rPr>
              <a:t>;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-статьи сайтов:  «Православие и мир», «Азбука веры», Википедия;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-картины </a:t>
            </a:r>
            <a:r>
              <a:rPr lang="ru-RU" b="1" dirty="0" err="1" smtClean="0">
                <a:solidFill>
                  <a:schemeClr val="bg1"/>
                </a:solidFill>
              </a:rPr>
              <a:t>Э.ДЖ.Пойнтера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А.Т.Лоуренса</a:t>
            </a:r>
            <a:r>
              <a:rPr lang="ru-RU" b="1" dirty="0" smtClean="0">
                <a:solidFill>
                  <a:schemeClr val="bg1"/>
                </a:solidFill>
              </a:rPr>
              <a:t>  и др. (макеты);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-иллюстрации Натальи Климовой к книге «Небесные заступники»;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-иконы мастерской Елены Ильинской;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-кадры  из  фильма-сериала «</a:t>
            </a:r>
            <a:r>
              <a:rPr lang="en-US" b="1" dirty="0" smtClean="0">
                <a:solidFill>
                  <a:schemeClr val="bg1"/>
                </a:solidFill>
              </a:rPr>
              <a:t>Rome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r>
              <a:rPr lang="en-US" b="1" dirty="0" smtClean="0">
                <a:solidFill>
                  <a:schemeClr val="bg1"/>
                </a:solidFill>
              </a:rPr>
              <a:t> (</a:t>
            </a:r>
            <a:r>
              <a:rPr lang="ru-RU" b="1" dirty="0" smtClean="0">
                <a:solidFill>
                  <a:schemeClr val="bg1"/>
                </a:solidFill>
              </a:rPr>
              <a:t>для макетов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r>
              <a:rPr lang="ru-RU" b="1" dirty="0" smtClean="0">
                <a:solidFill>
                  <a:schemeClr val="bg1"/>
                </a:solidFill>
              </a:rPr>
              <a:t>;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-</a:t>
            </a:r>
            <a:r>
              <a:rPr lang="ru-RU" b="1" dirty="0" err="1">
                <a:solidFill>
                  <a:schemeClr val="bg1"/>
                </a:solidFill>
              </a:rPr>
              <a:t>gif</a:t>
            </a:r>
            <a:r>
              <a:rPr lang="ru-RU" b="1" dirty="0">
                <a:solidFill>
                  <a:schemeClr val="bg1"/>
                </a:solidFill>
              </a:rPr>
              <a:t> - анимация.</a:t>
            </a:r>
          </a:p>
          <a:p>
            <a:pPr algn="ctr"/>
            <a:r>
              <a:rPr lang="ru-RU" sz="2200" b="1" dirty="0">
                <a:solidFill>
                  <a:srgbClr val="FF0000"/>
                </a:solidFill>
              </a:rPr>
              <a:t>    </a:t>
            </a:r>
            <a:r>
              <a:rPr lang="ru-RU" sz="2200" b="1" dirty="0" smtClean="0">
                <a:solidFill>
                  <a:srgbClr val="FF0000"/>
                </a:solidFill>
              </a:rPr>
              <a:t>Автор-составитель</a:t>
            </a:r>
            <a:r>
              <a:rPr lang="ru-RU" sz="2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       методист Второго Липецкого благочиния  </a:t>
            </a:r>
            <a:r>
              <a:rPr lang="ru-RU" b="1" dirty="0" err="1">
                <a:solidFill>
                  <a:schemeClr val="bg1"/>
                </a:solidFill>
              </a:rPr>
              <a:t>О.В.Гунькина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2200" b="1" dirty="0">
                <a:solidFill>
                  <a:srgbClr val="FF0000"/>
                </a:solidFill>
              </a:rPr>
              <a:t>Консультант: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Ответственный за </a:t>
            </a:r>
            <a:r>
              <a:rPr lang="ru-RU" b="1" dirty="0" err="1">
                <a:solidFill>
                  <a:schemeClr val="bg1"/>
                </a:solidFill>
              </a:rPr>
              <a:t>РОиК</a:t>
            </a:r>
            <a:r>
              <a:rPr lang="ru-RU" b="1" dirty="0">
                <a:solidFill>
                  <a:schemeClr val="bg1"/>
                </a:solidFill>
              </a:rPr>
              <a:t>  во Втором Липецком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благочинии </a:t>
            </a:r>
            <a:r>
              <a:rPr lang="ru-RU" b="1" dirty="0">
                <a:solidFill>
                  <a:schemeClr val="bg1"/>
                </a:solidFill>
              </a:rPr>
              <a:t>протоиерей Андрей </a:t>
            </a:r>
            <a:r>
              <a:rPr lang="ru-RU" b="1" dirty="0" err="1">
                <a:solidFill>
                  <a:schemeClr val="bg1"/>
                </a:solidFill>
              </a:rPr>
              <a:t>Предеин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2017 </a:t>
            </a:r>
            <a:r>
              <a:rPr lang="ru-RU" b="1" dirty="0">
                <a:solidFill>
                  <a:srgbClr val="FF0000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7021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0"/>
            <a:ext cx="55081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Всё это считалось </a:t>
            </a:r>
            <a:r>
              <a:rPr lang="ru-RU" dirty="0" smtClean="0"/>
              <a:t>важнейшим </a:t>
            </a:r>
            <a:r>
              <a:rPr lang="ru-RU" dirty="0"/>
              <a:t>делом, тем более что </a:t>
            </a:r>
            <a:r>
              <a:rPr lang="ru-RU" dirty="0" smtClean="0"/>
              <a:t>жили они в священном городе, посвящённом Солнцу, -</a:t>
            </a:r>
            <a:r>
              <a:rPr lang="ru-RU" dirty="0" err="1" smtClean="0"/>
              <a:t>Илиополе</a:t>
            </a:r>
            <a:r>
              <a:rPr lang="ru-RU" dirty="0" smtClean="0"/>
              <a:t>. Так </a:t>
            </a:r>
            <a:r>
              <a:rPr lang="ru-RU" dirty="0"/>
              <a:t>в древности называли  </a:t>
            </a:r>
            <a:r>
              <a:rPr lang="ru-RU" dirty="0" err="1" smtClean="0"/>
              <a:t>Баальбек</a:t>
            </a:r>
            <a:r>
              <a:rPr lang="ru-RU" dirty="0" smtClean="0"/>
              <a:t>, что сейчас находится в Сирии. Эти  и прилегающие к ним земли когда-то назывались  Финикией. От множества храмов, возведённых здесь ложным языческим </a:t>
            </a:r>
            <a:r>
              <a:rPr lang="ru-RU" dirty="0" err="1" smtClean="0"/>
              <a:t>бо</a:t>
            </a:r>
            <a:r>
              <a:rPr lang="ru-RU" dirty="0" smtClean="0"/>
              <a:t>-гам, теперь остались лишь развалины…</a:t>
            </a:r>
          </a:p>
        </p:txBody>
      </p:sp>
      <p:pic>
        <p:nvPicPr>
          <p:cNvPr id="1027" name="Picture 3" descr="D:\- св.Варвара\1. ЛИСТЫ\ЛИСТЫ ГОТОВЫЕ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6176" y="0"/>
            <a:ext cx="29878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Диоскор</a:t>
            </a:r>
            <a:r>
              <a:rPr lang="ru-RU" dirty="0"/>
              <a:t>  любил свою </a:t>
            </a:r>
            <a:r>
              <a:rPr lang="ru-RU" dirty="0" smtClean="0"/>
              <a:t>един-</a:t>
            </a:r>
            <a:r>
              <a:rPr lang="ru-RU" dirty="0" err="1" smtClean="0"/>
              <a:t>ственную</a:t>
            </a:r>
            <a:r>
              <a:rPr lang="ru-RU" dirty="0" smtClean="0"/>
              <a:t>  дочь</a:t>
            </a:r>
            <a:r>
              <a:rPr lang="ru-RU" dirty="0"/>
              <a:t> </a:t>
            </a:r>
            <a:r>
              <a:rPr lang="ru-RU" dirty="0" smtClean="0"/>
              <a:t>и делал всё, чтобы  осиротевшей </a:t>
            </a:r>
            <a:r>
              <a:rPr lang="ru-RU" dirty="0" err="1" smtClean="0"/>
              <a:t>малют-ке</a:t>
            </a:r>
            <a:r>
              <a:rPr lang="ru-RU" dirty="0" smtClean="0"/>
              <a:t> ни в чём не было отказа. </a:t>
            </a:r>
          </a:p>
          <a:p>
            <a:pPr algn="just"/>
            <a:r>
              <a:rPr lang="ru-RU" dirty="0"/>
              <a:t>За маленькой наследницей </a:t>
            </a:r>
            <a:r>
              <a:rPr lang="ru-RU" dirty="0" smtClean="0"/>
              <a:t>приглядывали многочислен-</a:t>
            </a:r>
            <a:r>
              <a:rPr lang="ru-RU" dirty="0" err="1" smtClean="0"/>
              <a:t>ные</a:t>
            </a:r>
            <a:r>
              <a:rPr lang="ru-RU" dirty="0" smtClean="0"/>
              <a:t> </a:t>
            </a:r>
            <a:r>
              <a:rPr lang="ru-RU" dirty="0"/>
              <a:t>слуги и </a:t>
            </a:r>
            <a:r>
              <a:rPr lang="ru-RU" dirty="0" smtClean="0"/>
              <a:t>домашние </a:t>
            </a:r>
            <a:r>
              <a:rPr lang="ru-RU" dirty="0" err="1" smtClean="0"/>
              <a:t>ра</a:t>
            </a:r>
            <a:r>
              <a:rPr lang="ru-RU" dirty="0" smtClean="0"/>
              <a:t>-бы. Наверное, Варвара всё же не была ни избалован-ной, ни капризной, как это обычно бывает в богатых семьях, кичившихся благо-родным происхождением.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Подрастая</a:t>
            </a:r>
            <a:r>
              <a:rPr lang="ru-RU" dirty="0"/>
              <a:t>, </a:t>
            </a:r>
            <a:r>
              <a:rPr lang="ru-RU" dirty="0" smtClean="0"/>
              <a:t>девочка  радо-вала </a:t>
            </a:r>
            <a:r>
              <a:rPr lang="ru-RU" dirty="0"/>
              <a:t>отца, становясь  краше  день </a:t>
            </a:r>
            <a:r>
              <a:rPr lang="ru-RU" dirty="0" smtClean="0"/>
              <a:t>ото дня </a:t>
            </a:r>
            <a:r>
              <a:rPr lang="ru-RU" dirty="0"/>
              <a:t>и </a:t>
            </a:r>
            <a:r>
              <a:rPr lang="ru-RU" dirty="0" smtClean="0"/>
              <a:t>удивляя  </a:t>
            </a:r>
            <a:r>
              <a:rPr lang="ru-RU" dirty="0" err="1" smtClean="0"/>
              <a:t>ок-ружающих</a:t>
            </a:r>
            <a:r>
              <a:rPr lang="ru-RU" dirty="0" smtClean="0"/>
              <a:t>  </a:t>
            </a:r>
            <a:r>
              <a:rPr lang="ru-RU" dirty="0"/>
              <a:t>своей </a:t>
            </a:r>
            <a:r>
              <a:rPr lang="ru-RU" dirty="0" smtClean="0"/>
              <a:t>сообрази-</a:t>
            </a:r>
            <a:r>
              <a:rPr lang="ru-RU" dirty="0" err="1" smtClean="0"/>
              <a:t>тельностью</a:t>
            </a:r>
            <a:r>
              <a:rPr lang="ru-RU" dirty="0" smtClean="0"/>
              <a:t>, не свойствен-ной  </a:t>
            </a:r>
            <a:r>
              <a:rPr lang="ru-RU" dirty="0"/>
              <a:t>её  </a:t>
            </a:r>
            <a:r>
              <a:rPr lang="ru-RU" dirty="0" smtClean="0"/>
              <a:t>летам.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А главное – она была </a:t>
            </a:r>
            <a:r>
              <a:rPr lang="ru-RU" dirty="0" err="1" smtClean="0"/>
              <a:t>покор</a:t>
            </a:r>
            <a:r>
              <a:rPr lang="ru-RU" dirty="0" smtClean="0"/>
              <a:t>-ной дочерью, во всём </a:t>
            </a:r>
            <a:r>
              <a:rPr lang="ru-RU" dirty="0" err="1" smtClean="0"/>
              <a:t>по-слушной</a:t>
            </a:r>
            <a:r>
              <a:rPr lang="ru-RU" dirty="0" smtClean="0"/>
              <a:t> воле своего отца…</a:t>
            </a:r>
            <a:endParaRPr lang="ru-RU" dirty="0"/>
          </a:p>
        </p:txBody>
      </p:sp>
      <p:pic>
        <p:nvPicPr>
          <p:cNvPr id="3" name="Picture 2" descr="D: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" y="1"/>
            <a:ext cx="91767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1. Проекты\10. Дидактический блок\4. Анимация\Птицы\голуби\Голубь анимац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3235">
            <a:off x="3262172" y="2929323"/>
            <a:ext cx="1109644" cy="6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. Проекты\10. Дидактический блок\4. Анимация\блинги на прозр\фонтан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75" y="4509120"/>
            <a:ext cx="1165062" cy="263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4522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Стремясь </a:t>
            </a:r>
            <a:r>
              <a:rPr lang="ru-RU" dirty="0" smtClean="0"/>
              <a:t>воспитать  </a:t>
            </a:r>
            <a:r>
              <a:rPr lang="ru-RU" dirty="0"/>
              <a:t>в  </a:t>
            </a:r>
            <a:r>
              <a:rPr lang="ru-RU" dirty="0" smtClean="0"/>
              <a:t>дочери благоговение перед языческими  идолами, отец  решил на-</a:t>
            </a:r>
            <a:r>
              <a:rPr lang="ru-RU" dirty="0" err="1" smtClean="0"/>
              <a:t>нять</a:t>
            </a:r>
            <a:r>
              <a:rPr lang="ru-RU" dirty="0" smtClean="0"/>
              <a:t> для отроковицы Варвары лучших учителей – языческих историков, риторов и </a:t>
            </a:r>
            <a:r>
              <a:rPr lang="ru-RU" dirty="0" err="1" smtClean="0"/>
              <a:t>фило-софов</a:t>
            </a:r>
            <a:r>
              <a:rPr lang="ru-RU" dirty="0" smtClean="0"/>
              <a:t>.  Замечая  её необыкновенную красоту, </a:t>
            </a:r>
            <a:r>
              <a:rPr lang="ru-RU" dirty="0" err="1"/>
              <a:t>Диоскор</a:t>
            </a:r>
            <a:r>
              <a:rPr lang="ru-RU" dirty="0"/>
              <a:t> </a:t>
            </a:r>
            <a:r>
              <a:rPr lang="ru-RU" dirty="0" smtClean="0"/>
              <a:t>решил, что будет лучше, если  до замужества она будет </a:t>
            </a:r>
            <a:r>
              <a:rPr lang="ru-RU" dirty="0"/>
              <a:t>воспитываться вдали  от посторонних глаз. </a:t>
            </a:r>
            <a:r>
              <a:rPr lang="ru-RU" dirty="0" smtClean="0"/>
              <a:t>Для </a:t>
            </a:r>
            <a:r>
              <a:rPr lang="ru-RU" dirty="0"/>
              <a:t>этого он </a:t>
            </a:r>
            <a:r>
              <a:rPr lang="ru-RU" dirty="0" smtClean="0"/>
              <a:t>построил </a:t>
            </a:r>
            <a:r>
              <a:rPr lang="ru-RU" dirty="0"/>
              <a:t>башню, где, кроме Варвары, пребывали только  </a:t>
            </a:r>
            <a:r>
              <a:rPr lang="ru-RU" dirty="0" smtClean="0"/>
              <a:t>слуги  и  </a:t>
            </a:r>
            <a:r>
              <a:rPr lang="ru-RU" dirty="0"/>
              <a:t>учителя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6" name="Picture 4" descr="D:\св.Варвара\1. ЛИСТЫ\ЛИСТЫ ГОТОВЫЕ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0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918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Находясь в уединении и </a:t>
            </a:r>
            <a:r>
              <a:rPr lang="ru-RU" dirty="0" smtClean="0"/>
              <a:t>удалении </a:t>
            </a:r>
            <a:r>
              <a:rPr lang="ru-RU" dirty="0"/>
              <a:t>от всяких развлечений, внимательно всматривалась </a:t>
            </a:r>
            <a:r>
              <a:rPr lang="ru-RU" dirty="0" smtClean="0"/>
              <a:t>Варвара </a:t>
            </a:r>
            <a:r>
              <a:rPr lang="ru-RU" dirty="0"/>
              <a:t>в окружающую </a:t>
            </a:r>
            <a:r>
              <a:rPr lang="ru-RU" dirty="0" smtClean="0"/>
              <a:t> </a:t>
            </a:r>
            <a:r>
              <a:rPr lang="ru-RU" dirty="0"/>
              <a:t>природу и полюбила размышлять о </a:t>
            </a:r>
            <a:r>
              <a:rPr lang="ru-RU" dirty="0" smtClean="0"/>
              <a:t>её дивных явлениях. </a:t>
            </a:r>
          </a:p>
          <a:p>
            <a:pPr algn="just"/>
            <a:r>
              <a:rPr lang="ru-RU" dirty="0" smtClean="0"/>
              <a:t>С высоты </a:t>
            </a:r>
            <a:r>
              <a:rPr lang="ru-RU" dirty="0"/>
              <a:t>своего жилища  </a:t>
            </a:r>
            <a:r>
              <a:rPr lang="ru-RU" dirty="0" smtClean="0"/>
              <a:t>мудрая дева  взирала </a:t>
            </a:r>
            <a:r>
              <a:rPr lang="ru-RU" dirty="0"/>
              <a:t>ночью на бесчисленные сверкающие </a:t>
            </a:r>
            <a:r>
              <a:rPr lang="ru-RU" dirty="0" err="1" smtClean="0"/>
              <a:t>звёз-ды</a:t>
            </a:r>
            <a:r>
              <a:rPr lang="ru-RU" dirty="0"/>
              <a:t>, горящие на </a:t>
            </a:r>
            <a:r>
              <a:rPr lang="ru-RU" dirty="0" smtClean="0"/>
              <a:t> небосводе, </a:t>
            </a:r>
            <a:r>
              <a:rPr lang="ru-RU" dirty="0"/>
              <a:t>а </a:t>
            </a:r>
            <a:r>
              <a:rPr lang="ru-RU" dirty="0" smtClean="0"/>
              <a:t>днём </a:t>
            </a:r>
            <a:r>
              <a:rPr lang="ru-RU" dirty="0"/>
              <a:t>– на </a:t>
            </a:r>
            <a:r>
              <a:rPr lang="ru-RU" dirty="0" smtClean="0"/>
              <a:t>отдаленные </a:t>
            </a:r>
            <a:r>
              <a:rPr lang="ru-RU" dirty="0"/>
              <a:t>синие </a:t>
            </a:r>
            <a:r>
              <a:rPr lang="ru-RU" dirty="0" smtClean="0"/>
              <a:t>горы, покрытые  дремучими  кедровыми лесами….</a:t>
            </a:r>
            <a:endParaRPr lang="ru-RU" dirty="0"/>
          </a:p>
        </p:txBody>
      </p:sp>
      <p:pic>
        <p:nvPicPr>
          <p:cNvPr id="4101" name="Picture 5" descr="D:\св.Варвара\1. ЛИСТЫ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4"/>
            <a:ext cx="9148364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1. Проекты\10. Дидактический блок\4. Анимация\звёзды на прозр\1 (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8680"/>
            <a:ext cx="523875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1. Проекты\10. Дидактический блок\4. Анимация\звёзды на прозр\1 (3)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307126"/>
            <a:ext cx="432048" cy="48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7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3732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«Не </a:t>
            </a:r>
            <a:r>
              <a:rPr lang="ru-RU" dirty="0"/>
              <a:t>может быть, – думала она, – чтобы прекрасный этот мир произошел сам собою или случайно, без участия </a:t>
            </a:r>
            <a:r>
              <a:rPr lang="ru-RU" dirty="0" smtClean="0"/>
              <a:t>Разума</a:t>
            </a:r>
            <a:r>
              <a:rPr lang="ru-RU" dirty="0"/>
              <a:t>. Не может быть и того, чтобы создали его боги, которым мы </a:t>
            </a:r>
            <a:r>
              <a:rPr lang="ru-RU" dirty="0" smtClean="0"/>
              <a:t>поклоняемся, ведь сами они </a:t>
            </a:r>
            <a:r>
              <a:rPr lang="ru-RU" dirty="0"/>
              <a:t>сами сделаны руками человеческими из золота и </a:t>
            </a:r>
            <a:r>
              <a:rPr lang="ru-RU" dirty="0" smtClean="0"/>
              <a:t>серебра». </a:t>
            </a:r>
          </a:p>
          <a:p>
            <a:pPr algn="just"/>
            <a:r>
              <a:rPr lang="ru-RU" dirty="0" smtClean="0"/>
              <a:t>Так размышляя</a:t>
            </a:r>
            <a:r>
              <a:rPr lang="ru-RU" dirty="0"/>
              <a:t>, приходила она к вере в то, что есть какое-то Всемогущее Разумное </a:t>
            </a:r>
            <a:r>
              <a:rPr lang="ru-RU" dirty="0" smtClean="0"/>
              <a:t>Суще-</a:t>
            </a:r>
            <a:r>
              <a:rPr lang="ru-RU" dirty="0" err="1" smtClean="0"/>
              <a:t>ство</a:t>
            </a:r>
            <a:r>
              <a:rPr lang="ru-RU" dirty="0"/>
              <a:t>, Которое </a:t>
            </a:r>
            <a:r>
              <a:rPr lang="ru-RU" dirty="0" smtClean="0"/>
              <a:t> и сотворило </a:t>
            </a:r>
            <a:r>
              <a:rPr lang="ru-RU" dirty="0"/>
              <a:t>этот прекрасный разумный мир, что есть Невидимый Бог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4" name="Picture 4" descr="D:\св.Варвара\1. ЛИСТЫ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4"/>
            <a:ext cx="9138416" cy="68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57671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 </a:t>
            </a:r>
            <a:r>
              <a:rPr lang="ru-RU" dirty="0"/>
              <a:t>однажды, когда была она погружена в размышления о сотворении </a:t>
            </a:r>
            <a:r>
              <a:rPr lang="ru-RU" dirty="0" smtClean="0"/>
              <a:t>Вселенной</a:t>
            </a:r>
            <a:r>
              <a:rPr lang="ru-RU" dirty="0"/>
              <a:t>, </a:t>
            </a:r>
            <a:endParaRPr lang="ru-RU" dirty="0" smtClean="0"/>
          </a:p>
          <a:p>
            <a:pPr algn="just"/>
            <a:r>
              <a:rPr lang="ru-RU" dirty="0"/>
              <a:t>е</a:t>
            </a:r>
            <a:r>
              <a:rPr lang="ru-RU" dirty="0" smtClean="0"/>
              <a:t>ё коснулась благодать. </a:t>
            </a:r>
            <a:r>
              <a:rPr lang="ru-RU" dirty="0"/>
              <a:t>Господь озарил Своим светом ее пытливый </a:t>
            </a:r>
            <a:r>
              <a:rPr lang="ru-RU" dirty="0" smtClean="0"/>
              <a:t>ум</a:t>
            </a:r>
            <a:r>
              <a:rPr lang="ru-RU" dirty="0"/>
              <a:t> </a:t>
            </a:r>
            <a:r>
              <a:rPr lang="ru-RU" dirty="0" smtClean="0"/>
              <a:t>– и  тогда</a:t>
            </a:r>
          </a:p>
          <a:p>
            <a:pPr algn="just"/>
            <a:r>
              <a:rPr lang="ru-RU" dirty="0" smtClean="0"/>
              <a:t>уразумела  Варвара Живого </a:t>
            </a:r>
            <a:r>
              <a:rPr lang="ru-RU" dirty="0"/>
              <a:t>Истинного Бога, и </a:t>
            </a:r>
            <a:r>
              <a:rPr lang="ru-RU" dirty="0" smtClean="0"/>
              <a:t>с того времени </a:t>
            </a:r>
            <a:r>
              <a:rPr lang="ru-RU" dirty="0"/>
              <a:t>ничто </a:t>
            </a:r>
            <a:r>
              <a:rPr lang="ru-RU" dirty="0" smtClean="0"/>
              <a:t>её больше не занимало</a:t>
            </a:r>
            <a:r>
              <a:rPr lang="ru-RU" dirty="0"/>
              <a:t>, </a:t>
            </a:r>
            <a:r>
              <a:rPr lang="ru-RU" dirty="0" smtClean="0"/>
              <a:t>кроме размышлений  </a:t>
            </a:r>
            <a:r>
              <a:rPr lang="ru-RU" dirty="0"/>
              <a:t>о </a:t>
            </a:r>
            <a:r>
              <a:rPr lang="ru-RU" dirty="0" smtClean="0"/>
              <a:t>Нём</a:t>
            </a:r>
            <a:r>
              <a:rPr lang="ru-RU" dirty="0"/>
              <a:t>. </a:t>
            </a:r>
          </a:p>
        </p:txBody>
      </p:sp>
      <p:pic>
        <p:nvPicPr>
          <p:cNvPr id="7170" name="Picture 2" descr="D:\Творение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" y="1685"/>
            <a:ext cx="9148365" cy="685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1. Проекты\10. Дидактический блок\4. Анимация\звёзды на прозр\1 (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47" y="343247"/>
            <a:ext cx="592929" cy="66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1. Проекты\10. Дидактический блок\4. Анимация\звёзды на прозр\1 (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75" y="4506704"/>
            <a:ext cx="576064" cy="6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1. Проекты\10. Дидактический блок\4. Анимация\звёзды на прозр\1 (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115" y="343247"/>
            <a:ext cx="545925" cy="6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7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FE635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1741</Words>
  <Application>Microsoft Office PowerPoint</Application>
  <PresentationFormat>Экран (4:3)</PresentationFormat>
  <Paragraphs>76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Twilight Angel</cp:lastModifiedBy>
  <cp:revision>275</cp:revision>
  <dcterms:created xsi:type="dcterms:W3CDTF">2017-12-01T13:53:10Z</dcterms:created>
  <dcterms:modified xsi:type="dcterms:W3CDTF">2017-12-11T09:24:51Z</dcterms:modified>
</cp:coreProperties>
</file>