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57" r:id="rId2"/>
    <p:sldId id="261" r:id="rId3"/>
    <p:sldId id="264" r:id="rId4"/>
    <p:sldId id="277" r:id="rId5"/>
    <p:sldId id="276" r:id="rId6"/>
    <p:sldId id="263" r:id="rId7"/>
    <p:sldId id="258" r:id="rId8"/>
    <p:sldId id="278" r:id="rId9"/>
    <p:sldId id="279" r:id="rId10"/>
    <p:sldId id="268" r:id="rId11"/>
    <p:sldId id="280" r:id="rId12"/>
    <p:sldId id="281" r:id="rId13"/>
    <p:sldId id="282" r:id="rId14"/>
    <p:sldId id="283" r:id="rId15"/>
    <p:sldId id="284" r:id="rId16"/>
    <p:sldId id="286" r:id="rId17"/>
    <p:sldId id="285" r:id="rId18"/>
    <p:sldId id="270" r:id="rId19"/>
    <p:sldId id="271" r:id="rId20"/>
    <p:sldId id="272" r:id="rId21"/>
    <p:sldId id="274" r:id="rId22"/>
    <p:sldId id="266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72" autoAdjust="0"/>
  </p:normalViewPr>
  <p:slideViewPr>
    <p:cSldViewPr>
      <p:cViewPr varScale="1">
        <p:scale>
          <a:sx n="63" d="100"/>
          <a:sy n="63" d="100"/>
        </p:scale>
        <p:origin x="-15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C0983-8E92-4055-8A50-4D9780A5D05F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BF666-6866-4F23-8E95-4EA857BE5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F666-6866-4F23-8E95-4EA857BE5B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1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F666-6866-4F23-8E95-4EA857BE5B3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4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.Рожд. пост\тит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83" y="620688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60847"/>
            <a:ext cx="56521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 smtClean="0"/>
              <a:t>12</a:t>
            </a:r>
            <a:r>
              <a:rPr lang="ru-RU" dirty="0" smtClean="0"/>
              <a:t> "Просим </a:t>
            </a:r>
            <a:r>
              <a:rPr lang="ru-RU" dirty="0"/>
              <a:t>же вас, братия, уважать трудящихся у вас, и предстоятелей ваших в Господе, и вразумляющих вас, </a:t>
            </a:r>
            <a:r>
              <a:rPr lang="ru-RU" baseline="30000" dirty="0" smtClean="0"/>
              <a:t>13</a:t>
            </a:r>
            <a:r>
              <a:rPr lang="ru-RU" dirty="0" smtClean="0"/>
              <a:t> </a:t>
            </a:r>
            <a:r>
              <a:rPr lang="ru-RU" dirty="0"/>
              <a:t>и почитать их преимущественно с любовью за дело их; будьте в мире между собою. </a:t>
            </a:r>
            <a:br>
              <a:rPr lang="ru-RU" dirty="0"/>
            </a:br>
            <a:r>
              <a:rPr lang="ru-RU" baseline="30000" dirty="0"/>
              <a:t>14</a:t>
            </a:r>
            <a:r>
              <a:rPr lang="ru-RU" dirty="0"/>
              <a:t> Умоляем также вас, братия, вразумляйте </a:t>
            </a:r>
            <a:r>
              <a:rPr lang="ru-RU" dirty="0" err="1" smtClean="0"/>
              <a:t>бесчин-ных</a:t>
            </a:r>
            <a:r>
              <a:rPr lang="ru-RU" dirty="0"/>
              <a:t>, утешайте малодушных, поддерживайте слабых, будьте долготерпеливы ко всем. </a:t>
            </a:r>
            <a:br>
              <a:rPr lang="ru-RU" dirty="0"/>
            </a:br>
            <a:r>
              <a:rPr lang="ru-RU" baseline="30000" dirty="0"/>
              <a:t>15</a:t>
            </a:r>
            <a:r>
              <a:rPr lang="ru-RU" dirty="0"/>
              <a:t> Смотрите, чтобы кто кому не воздавал злом за зло; но всегда ищите добра и друг другу и всем. </a:t>
            </a:r>
            <a:br>
              <a:rPr lang="ru-RU" dirty="0"/>
            </a:br>
            <a:r>
              <a:rPr lang="ru-RU" baseline="30000" dirty="0"/>
              <a:t>16</a:t>
            </a:r>
            <a:r>
              <a:rPr lang="ru-RU" dirty="0"/>
              <a:t> Всегда радуйтесь. </a:t>
            </a:r>
            <a:br>
              <a:rPr lang="ru-RU" dirty="0"/>
            </a:br>
            <a:r>
              <a:rPr lang="ru-RU" baseline="30000" dirty="0"/>
              <a:t>17</a:t>
            </a:r>
            <a:r>
              <a:rPr lang="ru-RU" dirty="0"/>
              <a:t> Непрестанно молитесь. </a:t>
            </a:r>
            <a:br>
              <a:rPr lang="ru-RU" dirty="0"/>
            </a:br>
            <a:r>
              <a:rPr lang="ru-RU" baseline="30000" dirty="0"/>
              <a:t>18</a:t>
            </a:r>
            <a:r>
              <a:rPr lang="ru-RU" dirty="0"/>
              <a:t> За все благодарите: ибо такова о вас воля Божия во Христе Иисусе. </a:t>
            </a:r>
            <a:br>
              <a:rPr lang="ru-RU" dirty="0"/>
            </a:br>
            <a:r>
              <a:rPr lang="ru-RU" baseline="30000" dirty="0" smtClean="0"/>
              <a:t>19</a:t>
            </a:r>
            <a:r>
              <a:rPr lang="ru-RU" dirty="0" smtClean="0"/>
              <a:t> Духа не угашайте. </a:t>
            </a:r>
            <a:br>
              <a:rPr lang="ru-RU" dirty="0" smtClean="0"/>
            </a:br>
            <a:r>
              <a:rPr lang="ru-RU" baseline="30000" dirty="0" smtClean="0"/>
              <a:t>20</a:t>
            </a:r>
            <a:r>
              <a:rPr lang="ru-RU" dirty="0" smtClean="0"/>
              <a:t> Пророчества не уничижайте. </a:t>
            </a:r>
            <a:br>
              <a:rPr lang="ru-RU" dirty="0" smtClean="0"/>
            </a:br>
            <a:r>
              <a:rPr lang="ru-RU" baseline="30000" dirty="0" smtClean="0"/>
              <a:t>21</a:t>
            </a:r>
            <a:r>
              <a:rPr lang="ru-RU" dirty="0" smtClean="0"/>
              <a:t> </a:t>
            </a:r>
            <a:r>
              <a:rPr lang="ru-RU" dirty="0"/>
              <a:t>Все испытывайте, хорошего держитесь. </a:t>
            </a:r>
            <a:br>
              <a:rPr lang="ru-RU" dirty="0"/>
            </a:br>
            <a:r>
              <a:rPr lang="ru-RU" baseline="30000" dirty="0"/>
              <a:t>22</a:t>
            </a:r>
            <a:r>
              <a:rPr lang="ru-RU" dirty="0"/>
              <a:t> Удерживайтесь от всякого рода </a:t>
            </a:r>
            <a:r>
              <a:rPr lang="ru-RU" dirty="0" smtClean="0"/>
              <a:t>зла</a:t>
            </a:r>
            <a:r>
              <a:rPr lang="ru-RU" baseline="30000" dirty="0"/>
              <a:t> </a:t>
            </a:r>
            <a:r>
              <a:rPr lang="ru-RU" dirty="0" smtClean="0"/>
              <a:t>" ... </a:t>
            </a:r>
            <a:endParaRPr lang="ru-RU" dirty="0"/>
          </a:p>
        </p:txBody>
      </p:sp>
      <p:pic>
        <p:nvPicPr>
          <p:cNvPr id="4098" name="Picture 2" descr="D:\РПост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" y="-1"/>
            <a:ext cx="9118707" cy="68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Пост  - это  умеренность во всём,  даже  в  простой  еде, ведь  вкушая её без меры, тоже можно  впасть  в  многоядение. Соблюдая пост, следует помнить, что  выше телесных ограничений  есть  добросердечие  и любовь к ближним, как учит Священной </a:t>
            </a:r>
            <a:r>
              <a:rPr lang="ru-RU" dirty="0" err="1" smtClean="0"/>
              <a:t>Писа-ние</a:t>
            </a:r>
            <a:r>
              <a:rPr lang="ru-RU" dirty="0"/>
              <a:t>. Апостольские наставления – как карта  для лоцмана корабля, желающего </a:t>
            </a:r>
            <a:r>
              <a:rPr lang="ru-RU" dirty="0" smtClean="0"/>
              <a:t>провес-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/>
              <a:t>свой корабль целым и невредимым  между отмелями и  рифами – то есть </a:t>
            </a:r>
            <a:r>
              <a:rPr lang="ru-RU" dirty="0" err="1" smtClean="0"/>
              <a:t>страстя</a:t>
            </a:r>
            <a:r>
              <a:rPr lang="ru-RU" dirty="0" smtClean="0"/>
              <a:t>-ми </a:t>
            </a:r>
            <a:r>
              <a:rPr lang="ru-RU" dirty="0"/>
              <a:t>мира. </a:t>
            </a:r>
            <a:r>
              <a:rPr lang="ru-RU" dirty="0" smtClean="0"/>
              <a:t>Вот </a:t>
            </a:r>
            <a:r>
              <a:rPr lang="ru-RU" dirty="0"/>
              <a:t>как наставляет </a:t>
            </a:r>
            <a:r>
              <a:rPr lang="ru-RU" dirty="0" err="1"/>
              <a:t>братий</a:t>
            </a:r>
            <a:r>
              <a:rPr lang="ru-RU" dirty="0"/>
              <a:t> св. апостол Павел (1 </a:t>
            </a:r>
            <a:r>
              <a:rPr lang="ru-RU" dirty="0" smtClean="0"/>
              <a:t>Послание  </a:t>
            </a:r>
            <a:r>
              <a:rPr lang="ru-RU" dirty="0"/>
              <a:t>к  </a:t>
            </a:r>
            <a:r>
              <a:rPr lang="ru-RU" dirty="0" err="1" smtClean="0"/>
              <a:t>фессалоникий-цам</a:t>
            </a:r>
            <a:r>
              <a:rPr lang="ru-RU" dirty="0"/>
              <a:t>, гл.5):</a:t>
            </a:r>
          </a:p>
        </p:txBody>
      </p:sp>
    </p:spTree>
    <p:extLst>
      <p:ext uri="{BB962C8B-B14F-4D97-AF65-F5344CB8AC3E}">
        <p14:creationId xmlns:p14="http://schemas.microsoft.com/office/powerpoint/2010/main" val="4896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" y="5613340"/>
            <a:ext cx="9143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А что ещё необходимо для того, чтобы каждый из нас мог сказать : «Постимся постом приятным»? При наступлении  вечера, после  лёгкого ужина,  вместо пустых  развлечений стоит почитать  духовные наставления и поучения, а завершить день  благодарением Творцу  молитвами  вечернего правила.</a:t>
            </a:r>
            <a:endParaRPr lang="ru-RU" dirty="0"/>
          </a:p>
        </p:txBody>
      </p:sp>
      <p:pic>
        <p:nvPicPr>
          <p:cNvPr id="5123" name="Picture 3" descr="D:\лист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. Проекты\10. Дидактический блок\4. Анимация\Снег\прозр\мелкий снег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45" y="-10822"/>
            <a:ext cx="3970387" cy="24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1. Проекты\10. Дидактический блок\4. Анимация\Снег\прозр\мелкий снег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2"/>
            <a:ext cx="3970387" cy="24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А  поутру, если позволяет время, после утреннего правила  хорошо  прийти в храм  на Божественную литургию. Столько праздников выпадает на период Рождественского поста! Это и великий праздник Введения Пресвятой Богородицы во Храм, и  дни па-</a:t>
            </a:r>
            <a:r>
              <a:rPr lang="ru-RU" dirty="0" err="1" smtClean="0"/>
              <a:t>мяти</a:t>
            </a:r>
            <a:r>
              <a:rPr lang="ru-RU" dirty="0" smtClean="0"/>
              <a:t> великомучениц Екатерины и Варвары, и празднование  дня  памяти святителя Николая Чудотворца. А кто ещё не </a:t>
            </a:r>
            <a:r>
              <a:rPr lang="ru-RU" dirty="0" err="1" smtClean="0"/>
              <a:t>пособоровался</a:t>
            </a:r>
            <a:r>
              <a:rPr lang="ru-RU" dirty="0" smtClean="0"/>
              <a:t>, есть время принять участие и в этом великом  Таинстве…</a:t>
            </a:r>
            <a:endParaRPr lang="ru-RU" dirty="0"/>
          </a:p>
        </p:txBody>
      </p:sp>
      <p:pic>
        <p:nvPicPr>
          <p:cNvPr id="11268" name="Picture 4" descr="D:\00. през.Рожд. пост\1. ЛИСТЫ\лист 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1. Проекты\10. Дидактический блок\4. Анимация\Снег\прозр\+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5394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. Проекты\10. Дидактический блок\4. Анимация\Снег\прозр\+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79" y="0"/>
            <a:ext cx="485394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0. през.Рожд. пост\1. ЛИСТЫ\лист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9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93096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</a:t>
            </a:r>
            <a:r>
              <a:rPr lang="ru-RU" dirty="0" smtClean="0"/>
              <a:t>частие  в  Божественной  литургии – это  самая  главная потребность жизни </a:t>
            </a:r>
            <a:r>
              <a:rPr lang="ru-RU" dirty="0" err="1" smtClean="0"/>
              <a:t>хрис-тианина</a:t>
            </a:r>
            <a:r>
              <a:rPr lang="ru-RU" dirty="0" smtClean="0"/>
              <a:t>. В любой из  многодневных постов  это ощущается особенно  глубоко. Под- готовка  к Исповеди  и  Святому Причащению  должна быть очень вдумчивой и </a:t>
            </a:r>
            <a:r>
              <a:rPr lang="ru-RU" dirty="0" err="1" smtClean="0"/>
              <a:t>осно-вательной</a:t>
            </a:r>
            <a:r>
              <a:rPr lang="ru-RU" dirty="0" smtClean="0"/>
              <a:t>. Следует проверить себя, честно и без оправдания оценивая совершённые поступки и произнесённые слова. Не обидели ли кого? Не рассердились ли на кого-нибудь? Уступали  ли  своим близким в их просьбах? Если  никто на  нас не обижен, если совесть нас не обличает, то можно приступать к Таинствам. И так, постепенно приближаясь к Рождественскому Сочельнику, мы будем готовить себя к </a:t>
            </a:r>
            <a:r>
              <a:rPr lang="ru-RU" dirty="0"/>
              <a:t> </a:t>
            </a:r>
            <a:r>
              <a:rPr lang="ru-RU" dirty="0" smtClean="0"/>
              <a:t>великому событию – к  встрече с  родившимся  Спасителем  мира  Иисусом Христом.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7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196752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Типиконе, который используется в Русской Православной Церкви в настоящее </a:t>
            </a:r>
            <a:r>
              <a:rPr lang="ru-RU" dirty="0" smtClean="0"/>
              <a:t>время, содержится </a:t>
            </a:r>
            <a:r>
              <a:rPr lang="ru-RU" dirty="0" err="1" smtClean="0"/>
              <a:t>це-лый</a:t>
            </a:r>
            <a:r>
              <a:rPr lang="ru-RU" dirty="0" smtClean="0"/>
              <a:t> </a:t>
            </a:r>
            <a:r>
              <a:rPr lang="ru-RU" dirty="0"/>
              <a:t>ряд указаний о том, как </a:t>
            </a:r>
            <a:r>
              <a:rPr lang="ru-RU" dirty="0" err="1" smtClean="0"/>
              <a:t>соб-людать</a:t>
            </a:r>
            <a:r>
              <a:rPr lang="ru-RU" dirty="0" smtClean="0"/>
              <a:t> </a:t>
            </a:r>
            <a:r>
              <a:rPr lang="ru-RU" dirty="0"/>
              <a:t>Рождественский пост. </a:t>
            </a:r>
          </a:p>
          <a:p>
            <a:pPr algn="just"/>
            <a:r>
              <a:rPr lang="ru-RU" dirty="0"/>
              <a:t>Считается, что первая часть поста не очень строгая, а вот до  </a:t>
            </a:r>
            <a:r>
              <a:rPr lang="ru-RU" dirty="0" err="1" smtClean="0"/>
              <a:t>Сочель-ника</a:t>
            </a:r>
            <a:r>
              <a:rPr lang="ru-RU" dirty="0"/>
              <a:t> </a:t>
            </a:r>
            <a:r>
              <a:rPr lang="ru-RU" dirty="0" smtClean="0"/>
              <a:t>(6 января) </a:t>
            </a:r>
            <a:r>
              <a:rPr lang="ru-RU" dirty="0"/>
              <a:t>канонических </a:t>
            </a:r>
            <a:r>
              <a:rPr lang="ru-RU" dirty="0" err="1"/>
              <a:t>пра</a:t>
            </a:r>
            <a:r>
              <a:rPr lang="ru-RU" dirty="0"/>
              <a:t>-вил следует придерживаться </a:t>
            </a:r>
            <a:r>
              <a:rPr lang="ru-RU" dirty="0" err="1"/>
              <a:t>стро-жайше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r>
              <a:rPr lang="ru-RU" i="1" dirty="0"/>
              <a:t>Установлена 40-дневная </a:t>
            </a:r>
            <a:r>
              <a:rPr lang="ru-RU" i="1" dirty="0" err="1" smtClean="0"/>
              <a:t>продол-жительность</a:t>
            </a:r>
            <a:r>
              <a:rPr lang="ru-RU" i="1" dirty="0" smtClean="0"/>
              <a:t> </a:t>
            </a:r>
            <a:r>
              <a:rPr lang="ru-RU" i="1" dirty="0"/>
              <a:t>поста:</a:t>
            </a:r>
            <a:endParaRPr lang="ru-RU" dirty="0"/>
          </a:p>
          <a:p>
            <a:r>
              <a:rPr lang="ru-RU" dirty="0"/>
              <a:t> </a:t>
            </a:r>
            <a:r>
              <a:rPr lang="ru-RU" i="1" dirty="0"/>
              <a:t>(</a:t>
            </a:r>
            <a:r>
              <a:rPr lang="ru-RU" i="1" dirty="0" smtClean="0"/>
              <a:t>Глава </a:t>
            </a:r>
            <a:r>
              <a:rPr lang="ru-RU" i="1" dirty="0"/>
              <a:t>48, Месяцеслов во весь год: 14 ноября, 1-е «зри</a:t>
            </a:r>
            <a:r>
              <a:rPr lang="ru-RU" i="1" dirty="0" smtClean="0"/>
              <a:t>»):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Подобaетъ</a:t>
            </a:r>
            <a:r>
              <a:rPr lang="ru-RU" dirty="0" smtClean="0"/>
              <a:t> </a:t>
            </a:r>
            <a:r>
              <a:rPr lang="ru-RU" dirty="0" err="1"/>
              <a:t>ведати</a:t>
            </a:r>
            <a:r>
              <a:rPr lang="ru-RU" dirty="0"/>
              <a:t>: яко </a:t>
            </a:r>
            <a:r>
              <a:rPr lang="ru-RU" dirty="0" err="1"/>
              <a:t>заyтра</a:t>
            </a:r>
            <a:r>
              <a:rPr lang="ru-RU" dirty="0"/>
              <a:t> </a:t>
            </a:r>
            <a:r>
              <a:rPr lang="ru-RU" dirty="0" err="1" smtClean="0"/>
              <a:t>начи-нaемъ</a:t>
            </a:r>
            <a:r>
              <a:rPr lang="ru-RU" dirty="0" smtClean="0"/>
              <a:t> </a:t>
            </a:r>
            <a:r>
              <a:rPr lang="ru-RU" dirty="0" err="1"/>
              <a:t>постъ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къ</a:t>
            </a:r>
            <a:r>
              <a:rPr lang="ru-RU" dirty="0" smtClean="0"/>
              <a:t> </a:t>
            </a:r>
            <a:r>
              <a:rPr lang="ru-RU" dirty="0"/>
              <a:t>Рождеству </a:t>
            </a:r>
            <a:r>
              <a:rPr lang="ru-RU" dirty="0" err="1" smtClean="0"/>
              <a:t>Христо-ву</a:t>
            </a:r>
            <a:r>
              <a:rPr lang="ru-RU" dirty="0"/>
              <a:t>, святую </a:t>
            </a:r>
            <a:r>
              <a:rPr lang="ru-RU" dirty="0" smtClean="0"/>
              <a:t> </a:t>
            </a:r>
            <a:r>
              <a:rPr lang="ru-RU" dirty="0" err="1" smtClean="0"/>
              <a:t>четыредесятницу</a:t>
            </a:r>
            <a:r>
              <a:rPr lang="ru-RU" dirty="0"/>
              <a:t>. </a:t>
            </a:r>
          </a:p>
        </p:txBody>
      </p:sp>
      <p:pic>
        <p:nvPicPr>
          <p:cNvPr id="1026" name="Picture 2" descr="D:\лист 14 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24"/>
            <a:ext cx="9144000" cy="68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0. през.Рожд. пост\1. ЛИСТЫ\лист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65"/>
            <a:ext cx="9140531" cy="68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4067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dirty="0" smtClean="0"/>
              <a:t>Как </a:t>
            </a:r>
            <a:r>
              <a:rPr lang="ru-RU" dirty="0"/>
              <a:t>наиболее строгие </a:t>
            </a:r>
            <a:r>
              <a:rPr lang="ru-RU" dirty="0" smtClean="0"/>
              <a:t>дни указаны понедельник</a:t>
            </a:r>
            <a:r>
              <a:rPr lang="ru-RU" dirty="0"/>
              <a:t>, среда и пятница: </a:t>
            </a:r>
            <a:r>
              <a:rPr lang="ru-RU" dirty="0" smtClean="0"/>
              <a:t>в эти дни положено </a:t>
            </a:r>
            <a:r>
              <a:rPr lang="ru-RU" dirty="0"/>
              <a:t>вкушать только раз в день, </a:t>
            </a:r>
            <a:r>
              <a:rPr lang="ru-RU" dirty="0" smtClean="0"/>
              <a:t>а пищей </a:t>
            </a:r>
            <a:r>
              <a:rPr lang="ru-RU" dirty="0"/>
              <a:t>должно быть «</a:t>
            </a:r>
            <a:r>
              <a:rPr lang="ru-RU" dirty="0" smtClean="0"/>
              <a:t>сухо-</a:t>
            </a:r>
            <a:r>
              <a:rPr lang="ru-RU" dirty="0" err="1" smtClean="0"/>
              <a:t>ядение</a:t>
            </a:r>
            <a:r>
              <a:rPr lang="ru-RU" dirty="0" smtClean="0"/>
              <a:t>».</a:t>
            </a:r>
            <a:endParaRPr lang="ru-RU" dirty="0"/>
          </a:p>
          <a:p>
            <a:pPr algn="just"/>
            <a:r>
              <a:rPr lang="ru-RU" dirty="0" smtClean="0"/>
              <a:t>Буквально это  слово обозначает не-вареную  пищу: </a:t>
            </a:r>
            <a:r>
              <a:rPr lang="ru-RU" dirty="0"/>
              <a:t>хлеб, соленья, </a:t>
            </a:r>
            <a:r>
              <a:rPr lang="ru-RU" dirty="0" smtClean="0"/>
              <a:t>сухо-фрукты, орехи. В пищу  не  </a:t>
            </a:r>
            <a:r>
              <a:rPr lang="ru-RU" dirty="0" err="1" smtClean="0"/>
              <a:t>добав-ляется</a:t>
            </a:r>
            <a:r>
              <a:rPr lang="ru-RU" dirty="0" smtClean="0"/>
              <a:t>  растительное масло, а взрос-</a:t>
            </a:r>
            <a:r>
              <a:rPr lang="ru-RU" dirty="0" err="1" smtClean="0"/>
              <a:t>лым</a:t>
            </a:r>
            <a:r>
              <a:rPr lang="ru-RU" dirty="0" smtClean="0"/>
              <a:t>  в эти  дни не дозволяется  вино. </a:t>
            </a:r>
          </a:p>
          <a:p>
            <a:pPr algn="just"/>
            <a:r>
              <a:rPr lang="ru-RU" dirty="0" smtClean="0"/>
              <a:t>Вторник </a:t>
            </a:r>
            <a:r>
              <a:rPr lang="ru-RU" dirty="0"/>
              <a:t>и четверг занимают </a:t>
            </a:r>
            <a:r>
              <a:rPr lang="ru-RU" dirty="0" smtClean="0"/>
              <a:t>про-межуточное </a:t>
            </a:r>
            <a:r>
              <a:rPr lang="ru-RU" dirty="0"/>
              <a:t>положение: </a:t>
            </a:r>
            <a:r>
              <a:rPr lang="ru-RU" dirty="0" err="1" smtClean="0"/>
              <a:t>раститель-ное</a:t>
            </a:r>
            <a:r>
              <a:rPr lang="ru-RU" dirty="0" smtClean="0"/>
              <a:t> </a:t>
            </a:r>
            <a:r>
              <a:rPr lang="ru-RU" dirty="0"/>
              <a:t>масло и вино дозволены. </a:t>
            </a:r>
            <a:endParaRPr lang="ru-RU" dirty="0" smtClean="0"/>
          </a:p>
          <a:p>
            <a:pPr algn="just"/>
            <a:r>
              <a:rPr lang="ru-RU" dirty="0" smtClean="0"/>
              <a:t>По субботам </a:t>
            </a:r>
            <a:r>
              <a:rPr lang="ru-RU" dirty="0"/>
              <a:t>и </a:t>
            </a:r>
            <a:r>
              <a:rPr lang="ru-RU" dirty="0" err="1" smtClean="0"/>
              <a:t>воскресеньиям</a:t>
            </a:r>
            <a:r>
              <a:rPr lang="ru-RU" dirty="0" smtClean="0"/>
              <a:t>  с 28 ноября по 1 января в посте   </a:t>
            </a:r>
            <a:r>
              <a:rPr lang="ru-RU" dirty="0" err="1" smtClean="0"/>
              <a:t>послаб-ление</a:t>
            </a:r>
            <a:r>
              <a:rPr lang="ru-RU" dirty="0" smtClean="0"/>
              <a:t>: допускается вкушать </a:t>
            </a:r>
            <a:r>
              <a:rPr lang="ru-RU" dirty="0"/>
              <a:t>не </a:t>
            </a:r>
            <a:r>
              <a:rPr lang="ru-RU" dirty="0" smtClean="0"/>
              <a:t>толь-ко пищу с растительным маслом, </a:t>
            </a:r>
            <a:r>
              <a:rPr lang="ru-RU" dirty="0"/>
              <a:t>но и </a:t>
            </a:r>
            <a:r>
              <a:rPr lang="ru-RU" dirty="0" smtClean="0"/>
              <a:t>рыбу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Последняя неделя, предваряющая великий праздник, самая строгая: это время предельного </a:t>
            </a:r>
            <a:r>
              <a:rPr lang="ru-RU" dirty="0" err="1" smtClean="0"/>
              <a:t>сосредото-чения</a:t>
            </a:r>
            <a:r>
              <a:rPr lang="ru-RU" dirty="0" smtClean="0"/>
              <a:t> помыслов на состоянии души.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0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00. през.Рожд. пост\1. ЛИСТЫ\лист 15+ масл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" y="1685"/>
            <a:ext cx="9148363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Введение Пресвятой Богородицы во Храм пост максимально </a:t>
            </a:r>
            <a:r>
              <a:rPr lang="ru-RU" dirty="0" smtClean="0"/>
              <a:t>ослабляется: </a:t>
            </a:r>
            <a:r>
              <a:rPr lang="ru-RU" dirty="0" err="1" smtClean="0"/>
              <a:t>незави-симо</a:t>
            </a:r>
            <a:r>
              <a:rPr lang="ru-RU" dirty="0" smtClean="0"/>
              <a:t> </a:t>
            </a:r>
            <a:r>
              <a:rPr lang="ru-RU" dirty="0"/>
              <a:t>от дня недели соблюдается устав суббот и </a:t>
            </a:r>
            <a:r>
              <a:rPr lang="ru-RU" dirty="0" smtClean="0"/>
              <a:t>воскресений, то есть разрешается рыба.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3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00. през.Рожд. пост\1. ЛИСТЫ\лист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1. Проекты\10. Дидактический блок\4. Анимация\Снег\прозр\1 (2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7" y="51619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1. Проекты\10. Дидактический блок\4. Анимация\Снег\прозр\1 (2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" y="2132856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. Проекты\10. Дидактический блок\4. Анимация\Снег\прозр\1 (2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7" y="4509120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 28 ноября по 19 декабря </a:t>
            </a:r>
            <a:r>
              <a:rPr lang="ru-RU" b="1" dirty="0" smtClean="0">
                <a:solidFill>
                  <a:srgbClr val="C00000"/>
                </a:solidFill>
              </a:rPr>
              <a:t>включительно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Понедельник</a:t>
            </a:r>
          </a:p>
          <a:p>
            <a:r>
              <a:rPr lang="ru-RU" dirty="0" smtClean="0"/>
              <a:t>Разрешено </a:t>
            </a:r>
            <a:r>
              <a:rPr lang="ru-RU" dirty="0"/>
              <a:t>употреблять растительную вареную пищу, приготовленную на воде без добавления масла. Это могут быть цукаты, вареники, кисель, рис и т.д.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Вторник</a:t>
            </a:r>
            <a:endParaRPr lang="ru-RU" dirty="0" smtClean="0"/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</a:t>
            </a:r>
            <a:r>
              <a:rPr lang="ru-RU" dirty="0" smtClean="0"/>
              <a:t>происхождения </a:t>
            </a:r>
            <a:r>
              <a:rPr lang="ru-RU" dirty="0"/>
              <a:t>с добавлением масла.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Среда</a:t>
            </a:r>
          </a:p>
          <a:p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Четверг</a:t>
            </a:r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</a:t>
            </a:r>
            <a:r>
              <a:rPr lang="ru-RU" dirty="0" smtClean="0"/>
              <a:t>происхождения </a:t>
            </a:r>
            <a:r>
              <a:rPr lang="ru-RU" dirty="0"/>
              <a:t>с добавлением масла.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Пятница</a:t>
            </a:r>
          </a:p>
          <a:p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Суббота</a:t>
            </a:r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происхождения с добавлением масла.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Воскресенье</a:t>
            </a:r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происхождения с добавлением </a:t>
            </a:r>
            <a:r>
              <a:rPr lang="ru-RU" dirty="0" smtClean="0"/>
              <a:t>масла.</a:t>
            </a:r>
            <a:endParaRPr lang="ru-RU" dirty="0"/>
          </a:p>
        </p:txBody>
      </p:sp>
      <p:pic>
        <p:nvPicPr>
          <p:cNvPr id="18434" name="Picture 2" descr="D:\1. Проекты\10. Дидактический блок\5. Дизайн\15. Продукты\орехи,семечки\0_77a82_33e7423_X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717032"/>
            <a:ext cx="936104" cy="9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1. Проекты\10. Дидактический блок\5. Дизайн\15. Продукты\консервы\варенье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88840"/>
            <a:ext cx="1080120" cy="11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 20 декабря по 1 января </a:t>
            </a:r>
            <a:r>
              <a:rPr lang="ru-RU" b="1" dirty="0" smtClean="0">
                <a:solidFill>
                  <a:srgbClr val="C00000"/>
                </a:solidFill>
              </a:rPr>
              <a:t>включительно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Понедельник</a:t>
            </a:r>
          </a:p>
          <a:p>
            <a:r>
              <a:rPr lang="ru-RU" dirty="0" smtClean="0"/>
              <a:t>Разрешено </a:t>
            </a:r>
            <a:r>
              <a:rPr lang="ru-RU" dirty="0"/>
              <a:t>употреблять растительную вареную пищу, приготовленную на воде без добавления масла. Это могут быть цукаты, вареники, кисель, рис и т.д.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Вторник</a:t>
            </a:r>
          </a:p>
          <a:p>
            <a:r>
              <a:rPr lang="ru-RU" dirty="0" smtClean="0"/>
              <a:t>В </a:t>
            </a:r>
            <a:r>
              <a:rPr lang="ru-RU" dirty="0"/>
              <a:t>рацион разрешено ввести вареную пищу растительного происхождения, </a:t>
            </a:r>
            <a:r>
              <a:rPr lang="ru-RU" dirty="0" err="1" smtClean="0"/>
              <a:t>заправ</a:t>
            </a:r>
            <a:r>
              <a:rPr lang="ru-RU" dirty="0" smtClean="0"/>
              <a:t>-Ленную </a:t>
            </a:r>
            <a:r>
              <a:rPr lang="ru-RU" dirty="0"/>
              <a:t>постным маслом. Например, баклажанная икра, томатный суп, яблочный пирог, картошка с грибами, </a:t>
            </a:r>
            <a:r>
              <a:rPr lang="ru-RU" dirty="0" err="1"/>
              <a:t>фалафель</a:t>
            </a:r>
            <a:r>
              <a:rPr lang="ru-RU" dirty="0"/>
              <a:t> и др.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Среда</a:t>
            </a:r>
          </a:p>
          <a:p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Четверг</a:t>
            </a:r>
          </a:p>
          <a:p>
            <a:r>
              <a:rPr lang="ru-RU" dirty="0"/>
              <a:t>Р</a:t>
            </a:r>
            <a:r>
              <a:rPr lang="ru-RU" dirty="0" smtClean="0"/>
              <a:t>азрешено </a:t>
            </a:r>
            <a:r>
              <a:rPr lang="ru-RU" dirty="0"/>
              <a:t>ввести вареную пищу растительного происхождения, заправленную </a:t>
            </a:r>
            <a:r>
              <a:rPr lang="ru-RU" dirty="0" smtClean="0"/>
              <a:t>пост-</a:t>
            </a:r>
            <a:r>
              <a:rPr lang="ru-RU" dirty="0" err="1" smtClean="0"/>
              <a:t>ным</a:t>
            </a:r>
            <a:r>
              <a:rPr lang="ru-RU" dirty="0" smtClean="0"/>
              <a:t> </a:t>
            </a:r>
            <a:r>
              <a:rPr lang="ru-RU" dirty="0"/>
              <a:t>маслом. Например, баклажанная икра, томатный суп, яблочный пирог, </a:t>
            </a:r>
            <a:r>
              <a:rPr lang="ru-RU" dirty="0" err="1" smtClean="0"/>
              <a:t>картош</a:t>
            </a:r>
            <a:r>
              <a:rPr lang="ru-RU" dirty="0" smtClean="0"/>
              <a:t>-ка </a:t>
            </a:r>
            <a:r>
              <a:rPr lang="ru-RU" dirty="0"/>
              <a:t>с грибами, </a:t>
            </a:r>
            <a:r>
              <a:rPr lang="ru-RU" dirty="0" err="1"/>
              <a:t>фалафель</a:t>
            </a:r>
            <a:r>
              <a:rPr lang="ru-RU" dirty="0"/>
              <a:t> и др.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Пятница</a:t>
            </a:r>
          </a:p>
          <a:p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Суббота</a:t>
            </a:r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происхождения с добавлением масла.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Воскресенье</a:t>
            </a:r>
          </a:p>
          <a:p>
            <a:r>
              <a:rPr lang="ru-RU" dirty="0" smtClean="0"/>
              <a:t>Допускается </a:t>
            </a:r>
            <a:r>
              <a:rPr lang="ru-RU" dirty="0"/>
              <a:t>употребление рыбы (уха, рыба под маринадом, минтай и пр.), вина (</a:t>
            </a:r>
            <a:r>
              <a:rPr lang="ru-RU" dirty="0" err="1" smtClean="0"/>
              <a:t>яб-лочного</a:t>
            </a:r>
            <a:r>
              <a:rPr lang="ru-RU" dirty="0"/>
              <a:t>, рябинового, виноградного), вареную пищу растительного происхождения с добавлением масла. </a:t>
            </a:r>
          </a:p>
        </p:txBody>
      </p:sp>
      <p:pic>
        <p:nvPicPr>
          <p:cNvPr id="19458" name="Picture 2" descr="D:\1. Проекты\10. Дидактический блок\5. Дизайн\15. Продукты\овощи\1 (4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76689"/>
            <a:ext cx="1728192" cy="10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1. Проекты\10. Дидактический блок\5. Дизайн\15. Продукты\фрукты, ягоды\1 (4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23" y="3624264"/>
            <a:ext cx="2054722" cy="12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. през.Рожд. пост\1. ЛИСТЫ\2 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 2  по 6  января  (до Рождественского Сочельника)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Понедельник</a:t>
            </a:r>
          </a:p>
          <a:p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Вторник</a:t>
            </a:r>
          </a:p>
          <a:p>
            <a:pPr algn="just"/>
            <a:r>
              <a:rPr lang="ru-RU" dirty="0" smtClean="0"/>
              <a:t>Разрешено </a:t>
            </a:r>
            <a:r>
              <a:rPr lang="ru-RU" dirty="0"/>
              <a:t>употреблять растительную вареную пищу, приготовленную на воде без </a:t>
            </a:r>
            <a:r>
              <a:rPr lang="ru-RU" dirty="0" smtClean="0"/>
              <a:t>до-</a:t>
            </a:r>
            <a:r>
              <a:rPr lang="ru-RU" dirty="0" err="1" smtClean="0"/>
              <a:t>бавления</a:t>
            </a:r>
            <a:r>
              <a:rPr lang="ru-RU" dirty="0" smtClean="0"/>
              <a:t> </a:t>
            </a:r>
            <a:r>
              <a:rPr lang="ru-RU" dirty="0"/>
              <a:t>масла. Это могут быть цукаты, вареники, кисель, рис и т.д.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Среда </a:t>
            </a:r>
          </a:p>
          <a:p>
            <a:pPr algn="just"/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Четверг</a:t>
            </a:r>
          </a:p>
          <a:p>
            <a:pPr algn="just"/>
            <a:r>
              <a:rPr lang="ru-RU" dirty="0" smtClean="0"/>
              <a:t>Разрешено </a:t>
            </a:r>
            <a:r>
              <a:rPr lang="ru-RU" dirty="0"/>
              <a:t>употреблять растительную вареную пищу, приготовленную на воде без </a:t>
            </a:r>
            <a:r>
              <a:rPr lang="ru-RU" dirty="0" smtClean="0"/>
              <a:t>до-</a:t>
            </a:r>
            <a:r>
              <a:rPr lang="ru-RU" dirty="0" err="1" smtClean="0"/>
              <a:t>бавления</a:t>
            </a:r>
            <a:r>
              <a:rPr lang="ru-RU" dirty="0" smtClean="0"/>
              <a:t> </a:t>
            </a:r>
            <a:r>
              <a:rPr lang="ru-RU" dirty="0"/>
              <a:t>масла. Это могут быть цукаты, вареники, кисель, рис и т.д.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Пятница</a:t>
            </a:r>
          </a:p>
          <a:p>
            <a:pPr algn="just"/>
            <a:r>
              <a:rPr lang="ru-RU" dirty="0" smtClean="0"/>
              <a:t>Сухоядение </a:t>
            </a:r>
            <a:r>
              <a:rPr lang="ru-RU" dirty="0"/>
              <a:t>(хлеб, сухофрукты, фрукты, сырые овощи, орехи, мед).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Суббота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рацион разрешено ввести вареную пищу растительного происхождения, </a:t>
            </a:r>
            <a:r>
              <a:rPr lang="ru-RU" dirty="0" err="1" smtClean="0"/>
              <a:t>заправ</a:t>
            </a:r>
            <a:r>
              <a:rPr lang="ru-RU" dirty="0" smtClean="0"/>
              <a:t>-ленную </a:t>
            </a:r>
            <a:r>
              <a:rPr lang="ru-RU" dirty="0"/>
              <a:t>постным маслом. Например, баклажанная икра, томатный суп, яблочный пирог, картошка с грибами, </a:t>
            </a:r>
            <a:r>
              <a:rPr lang="ru-RU" dirty="0" err="1"/>
              <a:t>фалафель</a:t>
            </a:r>
            <a:r>
              <a:rPr lang="ru-RU" dirty="0"/>
              <a:t> и др. </a:t>
            </a:r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Воскресенье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рацион разрешено ввести вареную пищу растительного происхождения, </a:t>
            </a:r>
            <a:r>
              <a:rPr lang="ru-RU" dirty="0" smtClean="0"/>
              <a:t>заправлен-</a:t>
            </a:r>
            <a:r>
              <a:rPr lang="ru-RU" dirty="0" err="1" smtClean="0"/>
              <a:t>ную</a:t>
            </a:r>
            <a:r>
              <a:rPr lang="ru-RU" dirty="0" smtClean="0"/>
              <a:t> </a:t>
            </a:r>
            <a:r>
              <a:rPr lang="ru-RU" dirty="0"/>
              <a:t>постным маслом. Например, баклажанная икра, томатный суп, яблочный пирог, картошка с грибами, </a:t>
            </a:r>
            <a:r>
              <a:rPr lang="ru-RU" dirty="0" err="1"/>
              <a:t>фалафель</a:t>
            </a:r>
            <a:r>
              <a:rPr lang="ru-RU" dirty="0"/>
              <a:t> и др. </a:t>
            </a:r>
            <a:endParaRPr lang="ru-RU" dirty="0" smtClean="0"/>
          </a:p>
        </p:txBody>
      </p:sp>
      <p:pic>
        <p:nvPicPr>
          <p:cNvPr id="20483" name="Picture 3" descr="D:\1. Проекты\10. Дидактический блок\5. Дизайн\15. Продукты\фрукты, ягоды\1 (2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8363" y="5366137"/>
            <a:ext cx="986584" cy="18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1. Проекты\10. Дидактический блок\5. Дизайн\15. Продукты\фрукты, ягоды\1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57" y="5805264"/>
            <a:ext cx="975898" cy="10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1. Проекты\10. Дидактический блок\5. Дизайн\15. Продукты\фрукты, ягоды\1 (3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45" y="5776356"/>
            <a:ext cx="1301748" cy="11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355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dirty="0" err="1" smtClean="0"/>
              <a:t>Навечерие</a:t>
            </a:r>
            <a:r>
              <a:rPr lang="ru-RU" dirty="0" smtClean="0"/>
              <a:t> </a:t>
            </a:r>
            <a:r>
              <a:rPr lang="ru-RU" dirty="0"/>
              <a:t>Рождества Христова, или Рождественский сочельник, – </a:t>
            </a:r>
            <a:r>
              <a:rPr lang="ru-RU" dirty="0" smtClean="0"/>
              <a:t>послед-</a:t>
            </a:r>
            <a:r>
              <a:rPr lang="ru-RU" dirty="0" err="1" smtClean="0"/>
              <a:t>ний</a:t>
            </a:r>
            <a:r>
              <a:rPr lang="ru-RU" dirty="0" smtClean="0"/>
              <a:t> день </a:t>
            </a:r>
            <a:r>
              <a:rPr lang="ru-RU" dirty="0"/>
              <a:t>поста, канун Рождества </a:t>
            </a:r>
            <a:r>
              <a:rPr lang="ru-RU" dirty="0" err="1" smtClean="0"/>
              <a:t>Хрис-това</a:t>
            </a:r>
            <a:r>
              <a:rPr lang="ru-RU" dirty="0"/>
              <a:t>. Э</a:t>
            </a:r>
            <a:r>
              <a:rPr lang="ru-RU" dirty="0" smtClean="0"/>
              <a:t>то </a:t>
            </a:r>
            <a:r>
              <a:rPr lang="ru-RU" dirty="0"/>
              <a:t>самый </a:t>
            </a:r>
            <a:r>
              <a:rPr lang="ru-RU" dirty="0" smtClean="0"/>
              <a:t>строгий </a:t>
            </a:r>
            <a:r>
              <a:rPr lang="ru-RU" dirty="0"/>
              <a:t>день </a:t>
            </a:r>
            <a:r>
              <a:rPr lang="ru-RU" dirty="0" err="1" smtClean="0"/>
              <a:t>Рождест</a:t>
            </a:r>
            <a:r>
              <a:rPr lang="ru-RU" dirty="0" smtClean="0"/>
              <a:t>-венского </a:t>
            </a:r>
            <a:r>
              <a:rPr lang="ru-RU" dirty="0"/>
              <a:t>поста, </a:t>
            </a:r>
            <a:r>
              <a:rPr lang="ru-RU" dirty="0" smtClean="0"/>
              <a:t>поэтому </a:t>
            </a:r>
            <a:r>
              <a:rPr lang="ru-RU" dirty="0"/>
              <a:t>в этот день стоит воздержаться от еды до первой звезды. </a:t>
            </a:r>
            <a:endParaRPr lang="ru-RU" dirty="0" smtClean="0"/>
          </a:p>
          <a:p>
            <a:pPr algn="just"/>
            <a:r>
              <a:rPr lang="ru-RU" dirty="0"/>
              <a:t>Само название </a:t>
            </a:r>
            <a:r>
              <a:rPr lang="ru-RU" dirty="0" smtClean="0"/>
              <a:t>сочельника происходит</a:t>
            </a:r>
            <a:r>
              <a:rPr lang="ru-RU" dirty="0"/>
              <a:t>, как </a:t>
            </a:r>
            <a:r>
              <a:rPr lang="ru-RU" dirty="0" smtClean="0"/>
              <a:t>полагают</a:t>
            </a:r>
            <a:r>
              <a:rPr lang="ru-RU" dirty="0"/>
              <a:t>, от слова «сочиво» (то же, что «</a:t>
            </a:r>
            <a:r>
              <a:rPr lang="ru-RU" dirty="0" err="1" smtClean="0"/>
              <a:t>коливо</a:t>
            </a:r>
            <a:r>
              <a:rPr lang="ru-RU" dirty="0"/>
              <a:t>» — </a:t>
            </a:r>
            <a:r>
              <a:rPr lang="ru-RU" dirty="0" smtClean="0"/>
              <a:t>варёные </a:t>
            </a:r>
            <a:r>
              <a:rPr lang="ru-RU" dirty="0"/>
              <a:t>зерна риса или </a:t>
            </a:r>
            <a:r>
              <a:rPr lang="ru-RU" dirty="0" smtClean="0"/>
              <a:t>пшеницы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smtClean="0"/>
              <a:t>Вкушать </a:t>
            </a:r>
            <a:r>
              <a:rPr lang="ru-RU" dirty="0"/>
              <a:t>«сочиво», или «</a:t>
            </a:r>
            <a:r>
              <a:rPr lang="ru-RU" dirty="0" err="1" smtClean="0"/>
              <a:t>коливо</a:t>
            </a:r>
            <a:r>
              <a:rPr lang="ru-RU" dirty="0"/>
              <a:t>», </a:t>
            </a:r>
            <a:r>
              <a:rPr lang="ru-RU" dirty="0" smtClean="0"/>
              <a:t>поло-</a:t>
            </a:r>
            <a:r>
              <a:rPr lang="ru-RU" dirty="0" err="1" smtClean="0"/>
              <a:t>жено</a:t>
            </a:r>
            <a:r>
              <a:rPr lang="ru-RU" dirty="0" smtClean="0"/>
              <a:t> </a:t>
            </a:r>
            <a:r>
              <a:rPr lang="ru-RU" dirty="0"/>
              <a:t>в канун праздника только после литургии, которая соединяется с </a:t>
            </a:r>
            <a:r>
              <a:rPr lang="ru-RU" dirty="0" smtClean="0"/>
              <a:t>вечер-ней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 Сочельник православные христиане готовятся к наступающему празднику: раскладывают  рождественские </a:t>
            </a:r>
            <a:r>
              <a:rPr lang="ru-RU" dirty="0" err="1" smtClean="0"/>
              <a:t>подар-ки</a:t>
            </a:r>
            <a:r>
              <a:rPr lang="ru-RU" dirty="0" smtClean="0"/>
              <a:t>, сервируют праздничный стол, </a:t>
            </a:r>
            <a:r>
              <a:rPr lang="ru-RU" dirty="0" err="1" smtClean="0"/>
              <a:t>что-бы</a:t>
            </a:r>
            <a:r>
              <a:rPr lang="ru-RU" dirty="0" smtClean="0"/>
              <a:t> праздник  Христова  Рождества не был омрачён житейской суетой.</a:t>
            </a:r>
          </a:p>
        </p:txBody>
      </p:sp>
      <p:pic>
        <p:nvPicPr>
          <p:cNvPr id="1027" name="Picture 3" descr="D:\00. през.Рожд. пост\1. ЛИСТЫ\лист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. Проекты\10. Дидактический блок\4. Анимация\1. Праздники\Аним. Новогодняя\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24" y="1628800"/>
            <a:ext cx="975320" cy="9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1. Проекты\10. Дидактический блок\4. Анимация\1. Праздники\Аним. Новогодняя\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8821">
            <a:off x="4973851" y="4049097"/>
            <a:ext cx="1173346" cy="11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1. Проекты\10. Дидактический блок\4. Анимация\Эффекты\1 (6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69" y="-174516"/>
            <a:ext cx="1541711" cy="8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00. през.Рожд. пост\1. ЛИСТЫ\лист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" y="10155"/>
            <a:ext cx="9137064" cy="68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Утром в Сочельник по окончании Литургии и следующей за ней вечерней в центр храма выносится свеча и священники поют перед ней тропарь Рождеству Христову.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Дева </a:t>
            </a:r>
            <a:r>
              <a:rPr lang="ru-RU" b="1" dirty="0">
                <a:solidFill>
                  <a:srgbClr val="C00000"/>
                </a:solidFill>
              </a:rPr>
              <a:t>днесь </a:t>
            </a:r>
            <a:r>
              <a:rPr lang="ru-RU" b="1" dirty="0" err="1">
                <a:solidFill>
                  <a:srgbClr val="C00000"/>
                </a:solidFill>
              </a:rPr>
              <a:t>Пресущественнаго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раждает</a:t>
            </a:r>
            <a:r>
              <a:rPr lang="ru-RU" b="1" dirty="0" smtClean="0">
                <a:solidFill>
                  <a:srgbClr val="C00000"/>
                </a:solidFill>
              </a:rPr>
              <a:t>, и </a:t>
            </a:r>
            <a:r>
              <a:rPr lang="ru-RU" b="1" dirty="0">
                <a:solidFill>
                  <a:srgbClr val="C00000"/>
                </a:solidFill>
              </a:rPr>
              <a:t>земля вертеп Неприступному приносит</a:t>
            </a:r>
            <a:r>
              <a:rPr lang="ru-RU" b="1" dirty="0" smtClean="0">
                <a:solidFill>
                  <a:srgbClr val="C00000"/>
                </a:solidFill>
              </a:rPr>
              <a:t>; </a:t>
            </a:r>
            <a:r>
              <a:rPr lang="ru-RU" b="1" dirty="0" err="1" smtClean="0">
                <a:solidFill>
                  <a:srgbClr val="C00000"/>
                </a:solidFill>
              </a:rPr>
              <a:t>Ангели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с </a:t>
            </a:r>
            <a:r>
              <a:rPr lang="ru-RU" b="1" dirty="0" err="1">
                <a:solidFill>
                  <a:srgbClr val="C00000"/>
                </a:solidFill>
              </a:rPr>
              <a:t>пастырьми</a:t>
            </a:r>
            <a:r>
              <a:rPr lang="ru-RU" b="1" dirty="0">
                <a:solidFill>
                  <a:srgbClr val="C00000"/>
                </a:solidFill>
              </a:rPr>
              <a:t> славословят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волсви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же со звездою путешествуют</a:t>
            </a:r>
            <a:r>
              <a:rPr lang="ru-RU" b="1" dirty="0" smtClean="0">
                <a:solidFill>
                  <a:srgbClr val="C00000"/>
                </a:solidFill>
              </a:rPr>
              <a:t>, нас </a:t>
            </a:r>
            <a:r>
              <a:rPr lang="ru-RU" b="1" dirty="0" err="1">
                <a:solidFill>
                  <a:srgbClr val="C00000"/>
                </a:solidFill>
              </a:rPr>
              <a:t>бо</a:t>
            </a:r>
            <a:r>
              <a:rPr lang="ru-RU" b="1" dirty="0">
                <a:solidFill>
                  <a:srgbClr val="C00000"/>
                </a:solidFill>
              </a:rPr>
              <a:t> ради </a:t>
            </a:r>
            <a:r>
              <a:rPr lang="ru-RU" b="1" dirty="0" err="1">
                <a:solidFill>
                  <a:srgbClr val="C00000"/>
                </a:solidFill>
              </a:rPr>
              <a:t>родися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Отроча</a:t>
            </a:r>
            <a:r>
              <a:rPr lang="ru-RU" b="1" dirty="0">
                <a:solidFill>
                  <a:srgbClr val="C00000"/>
                </a:solidFill>
              </a:rPr>
              <a:t> младо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превечный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Бог</a:t>
            </a:r>
          </a:p>
          <a:p>
            <a:pPr algn="ctr"/>
            <a:r>
              <a:rPr lang="ru-RU" dirty="0"/>
              <a:t>(Кондак, глас 3-й</a:t>
            </a:r>
            <a:r>
              <a:rPr lang="ru-RU" dirty="0" smtClean="0"/>
              <a:t>)</a:t>
            </a:r>
          </a:p>
          <a:p>
            <a:pPr algn="ctr"/>
            <a:r>
              <a:rPr lang="ru-RU" dirty="0" smtClean="0"/>
              <a:t>Пост окончен. Начинаются  Святки –святые вечера  от  Рождества  до  Богоявления.</a:t>
            </a:r>
            <a:endParaRPr lang="ru-RU" dirty="0"/>
          </a:p>
        </p:txBody>
      </p:sp>
      <p:pic>
        <p:nvPicPr>
          <p:cNvPr id="5125" name="Picture 5" descr="D:\1. Проекты\10. Дидактический блок\4. Анимация\1. Праздники\Аним. Новогодняя\kolokol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60868"/>
            <a:ext cx="792088" cy="5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0. през.Рожд. пост\1. ЛИСТЫ\лист 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628800"/>
            <a:ext cx="7272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При составлении использованы: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статья « О </a:t>
            </a:r>
            <a:r>
              <a:rPr lang="ru-RU" dirty="0">
                <a:solidFill>
                  <a:schemeClr val="bg1"/>
                </a:solidFill>
              </a:rPr>
              <a:t>Рождестве Господнем и времени благоприятном – как не растерять</a:t>
            </a:r>
            <a:r>
              <a:rPr lang="ru-RU" dirty="0" smtClean="0">
                <a:solidFill>
                  <a:schemeClr val="bg1"/>
                </a:solidFill>
              </a:rPr>
              <a:t>?» Дмитрия  Филина;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статьи сайтов «Православие и мир», «Азбука веры»;  картины Степана </a:t>
            </a:r>
            <a:r>
              <a:rPr lang="ru-RU" dirty="0" err="1" smtClean="0">
                <a:solidFill>
                  <a:schemeClr val="bg1"/>
                </a:solidFill>
              </a:rPr>
              <a:t>Гилёва</a:t>
            </a:r>
            <a:r>
              <a:rPr lang="ru-RU" dirty="0" smtClean="0">
                <a:solidFill>
                  <a:schemeClr val="bg1"/>
                </a:solidFill>
              </a:rPr>
              <a:t> и др.;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-фото  сайта  Московской  Патриархии  РПЦ (фотоальбомы)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сайта Липецкой митрополии;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-фреска </a:t>
            </a:r>
            <a:r>
              <a:rPr lang="ru-RU" dirty="0">
                <a:solidFill>
                  <a:schemeClr val="bg1"/>
                </a:solidFill>
              </a:rPr>
              <a:t>«Рождество Христово» артели «Сфера</a:t>
            </a:r>
            <a:r>
              <a:rPr lang="ru-RU" dirty="0" smtClean="0">
                <a:solidFill>
                  <a:schemeClr val="bg1"/>
                </a:solidFill>
              </a:rPr>
              <a:t>»  для  церкви иконы Божией Матери «»Живоносный источник» </a:t>
            </a:r>
            <a:r>
              <a:rPr lang="ru-RU" dirty="0" err="1" smtClean="0">
                <a:solidFill>
                  <a:schemeClr val="bg1"/>
                </a:solidFill>
              </a:rPr>
              <a:t>с.Б.Валяевка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-фото икон артели «Палехский  иконостас» (</a:t>
            </a:r>
            <a:r>
              <a:rPr lang="ru-RU" dirty="0" err="1" smtClean="0">
                <a:solidFill>
                  <a:schemeClr val="bg1"/>
                </a:solidFill>
              </a:rPr>
              <a:t>г.Ярославль</a:t>
            </a:r>
            <a:r>
              <a:rPr lang="ru-RU" dirty="0" smtClean="0">
                <a:solidFill>
                  <a:schemeClr val="bg1"/>
                </a:solidFill>
              </a:rPr>
              <a:t>) ;</a:t>
            </a:r>
          </a:p>
          <a:p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gif -</a:t>
            </a:r>
            <a:r>
              <a:rPr lang="ru-RU" dirty="0" smtClean="0">
                <a:solidFill>
                  <a:schemeClr val="bg1"/>
                </a:solidFill>
              </a:rPr>
              <a:t> анимация.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Составитель: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Методист  Второго  Липецкого благочиния </a:t>
            </a:r>
            <a:r>
              <a:rPr lang="ru-RU" dirty="0" err="1" smtClean="0">
                <a:solidFill>
                  <a:schemeClr val="bg1"/>
                </a:solidFill>
              </a:rPr>
              <a:t>О.В.Гунькина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Консультант: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Ответственный за </a:t>
            </a:r>
            <a:r>
              <a:rPr lang="ru-RU" dirty="0" err="1" smtClean="0">
                <a:solidFill>
                  <a:schemeClr val="bg1"/>
                </a:solidFill>
              </a:rPr>
              <a:t>РОиК</a:t>
            </a:r>
            <a:r>
              <a:rPr lang="ru-RU" dirty="0" smtClean="0">
                <a:solidFill>
                  <a:schemeClr val="bg1"/>
                </a:solidFill>
              </a:rPr>
              <a:t>  во Втором Липецком благочинии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</a:rPr>
              <a:t>п</a:t>
            </a:r>
            <a:r>
              <a:rPr lang="ru-RU" dirty="0" err="1" smtClean="0">
                <a:solidFill>
                  <a:schemeClr val="bg1"/>
                </a:solidFill>
              </a:rPr>
              <a:t>рот</a:t>
            </a:r>
            <a:r>
              <a:rPr lang="ru-RU" dirty="0" smtClean="0">
                <a:solidFill>
                  <a:schemeClr val="bg1"/>
                </a:solidFill>
              </a:rPr>
              <a:t>. Андрей </a:t>
            </a:r>
            <a:r>
              <a:rPr lang="ru-RU" dirty="0" err="1" smtClean="0">
                <a:solidFill>
                  <a:schemeClr val="bg1"/>
                </a:solidFill>
              </a:rPr>
              <a:t>Предеин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2017 г.</a:t>
            </a:r>
            <a:endParaRPr lang="ru-RU" dirty="0" smtClean="0">
              <a:solidFill>
                <a:srgbClr val="FFC000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00. през.Рожд. пост\1. ЛИСТЫ\лист 3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175" y="0"/>
            <a:ext cx="9147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</a:t>
            </a:r>
            <a:r>
              <a:rPr lang="ru-RU" dirty="0" err="1"/>
              <a:t>Предпразднуим</a:t>
            </a:r>
            <a:r>
              <a:rPr lang="ru-RU" dirty="0"/>
              <a:t>, </a:t>
            </a:r>
            <a:r>
              <a:rPr lang="ru-RU" dirty="0" err="1"/>
              <a:t>людие</a:t>
            </a:r>
            <a:r>
              <a:rPr lang="ru-RU" dirty="0"/>
              <a:t>, Христово Рождество». </a:t>
            </a:r>
            <a:r>
              <a:rPr lang="ru-RU" dirty="0" smtClean="0"/>
              <a:t>Это </a:t>
            </a:r>
            <a:r>
              <a:rPr lang="ru-RU" dirty="0"/>
              <a:t>время </a:t>
            </a:r>
            <a:r>
              <a:rPr lang="ru-RU" dirty="0" err="1"/>
              <a:t>Четыредесятницы</a:t>
            </a:r>
            <a:r>
              <a:rPr lang="ru-RU" dirty="0"/>
              <a:t> </a:t>
            </a:r>
            <a:r>
              <a:rPr lang="ru-RU" dirty="0" err="1" smtClean="0"/>
              <a:t>Рожде-ства</a:t>
            </a:r>
            <a:r>
              <a:rPr lang="ru-RU" dirty="0" smtClean="0"/>
              <a:t> </a:t>
            </a:r>
            <a:r>
              <a:rPr lang="ru-RU" dirty="0"/>
              <a:t>Христова, время поста и приготовления к великому Празднику. </a:t>
            </a:r>
            <a:r>
              <a:rPr lang="ru-RU" dirty="0" smtClean="0"/>
              <a:t>А что мы знаем об истории этого поста? Каковы его традиции  и что о нём  говорит церковный Устав?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4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лист  п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867" cy="686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427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Установление </a:t>
            </a:r>
            <a:r>
              <a:rPr lang="ru-RU" dirty="0"/>
              <a:t>Рождественского поста, как и других многодневных постов, </a:t>
            </a:r>
            <a:r>
              <a:rPr lang="ru-RU" dirty="0" smtClean="0"/>
              <a:t>относится </a:t>
            </a:r>
            <a:r>
              <a:rPr lang="ru-RU" dirty="0"/>
              <a:t>к древним временам </a:t>
            </a:r>
            <a:r>
              <a:rPr lang="ru-RU" dirty="0" err="1" smtClean="0"/>
              <a:t>хрис-тианства</a:t>
            </a:r>
            <a:r>
              <a:rPr lang="ru-RU" dirty="0"/>
              <a:t>. </a:t>
            </a:r>
            <a:r>
              <a:rPr lang="ru-RU" dirty="0" smtClean="0"/>
              <a:t>Уже </a:t>
            </a:r>
            <a:r>
              <a:rPr lang="ru-RU" dirty="0"/>
              <a:t>в V–VI веках его </a:t>
            </a:r>
            <a:r>
              <a:rPr lang="ru-RU" dirty="0" err="1" smtClean="0"/>
              <a:t>упо-минают</a:t>
            </a:r>
            <a:r>
              <a:rPr lang="ru-RU" dirty="0" smtClean="0"/>
              <a:t> </a:t>
            </a:r>
            <a:r>
              <a:rPr lang="ru-RU" dirty="0"/>
              <a:t>многие церковные западные </a:t>
            </a:r>
            <a:r>
              <a:rPr lang="ru-RU" dirty="0" smtClean="0"/>
              <a:t>писатели</a:t>
            </a:r>
            <a:r>
              <a:rPr lang="ru-RU" dirty="0"/>
              <a:t>. </a:t>
            </a:r>
            <a:r>
              <a:rPr lang="ru-RU" dirty="0" smtClean="0"/>
              <a:t>Рождественский пост возник   из поста  накануне праздника </a:t>
            </a:r>
            <a:r>
              <a:rPr lang="ru-RU" dirty="0" err="1" smtClean="0"/>
              <a:t>Богояв-ления</a:t>
            </a:r>
            <a:r>
              <a:rPr lang="ru-RU" dirty="0"/>
              <a:t>, </a:t>
            </a:r>
            <a:r>
              <a:rPr lang="ru-RU" dirty="0" smtClean="0"/>
              <a:t>отмечавшегося </a:t>
            </a:r>
            <a:r>
              <a:rPr lang="ru-RU" dirty="0"/>
              <a:t>в Церкви, по </a:t>
            </a:r>
            <a:r>
              <a:rPr lang="ru-RU" dirty="0" smtClean="0"/>
              <a:t>крайней </a:t>
            </a:r>
            <a:r>
              <a:rPr lang="ru-RU" dirty="0"/>
              <a:t>мере, с </a:t>
            </a:r>
            <a:r>
              <a:rPr lang="ru-RU" dirty="0" smtClean="0"/>
              <a:t>III века. </a:t>
            </a:r>
            <a:r>
              <a:rPr lang="ru-RU" b="1" dirty="0" smtClean="0">
                <a:solidFill>
                  <a:srgbClr val="C00000"/>
                </a:solidFill>
              </a:rPr>
              <a:t>В IV веке праздники Рождества Христова и Крещения Господня  разделились.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3416320"/>
            <a:ext cx="47160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Чётких </a:t>
            </a:r>
            <a:r>
              <a:rPr lang="ru-RU" dirty="0"/>
              <a:t>канонов проведения поста </a:t>
            </a:r>
            <a:r>
              <a:rPr lang="ru-RU" dirty="0" err="1" smtClean="0"/>
              <a:t>хрис-тианская</a:t>
            </a:r>
            <a:r>
              <a:rPr lang="ru-RU" dirty="0" smtClean="0"/>
              <a:t> </a:t>
            </a:r>
            <a:r>
              <a:rPr lang="ru-RU" dirty="0"/>
              <a:t>церковь в те времена </a:t>
            </a:r>
            <a:r>
              <a:rPr lang="ru-RU" dirty="0" smtClean="0"/>
              <a:t>ещё не уста-</a:t>
            </a:r>
            <a:r>
              <a:rPr lang="ru-RU" dirty="0" err="1" smtClean="0"/>
              <a:t>новила</a:t>
            </a:r>
            <a:r>
              <a:rPr lang="ru-RU" dirty="0" smtClean="0"/>
              <a:t>, поэтому </a:t>
            </a:r>
            <a:r>
              <a:rPr lang="ru-RU" dirty="0"/>
              <a:t>первоначально </a:t>
            </a:r>
            <a:r>
              <a:rPr lang="ru-RU" dirty="0" err="1" smtClean="0"/>
              <a:t>Рождест</a:t>
            </a:r>
            <a:r>
              <a:rPr lang="ru-RU" dirty="0" smtClean="0"/>
              <a:t>-венский  пост </a:t>
            </a:r>
            <a:r>
              <a:rPr lang="ru-RU" dirty="0"/>
              <a:t>длился у одних </a:t>
            </a:r>
            <a:r>
              <a:rPr lang="ru-RU" dirty="0" smtClean="0"/>
              <a:t>христиан  7 дней</a:t>
            </a:r>
            <a:r>
              <a:rPr lang="ru-RU" dirty="0"/>
              <a:t>, у других — дольше.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Уже </a:t>
            </a:r>
            <a:r>
              <a:rPr lang="ru-RU" dirty="0"/>
              <a:t>после крещения Руси, на соборе </a:t>
            </a:r>
            <a:r>
              <a:rPr lang="ru-RU" dirty="0" smtClean="0"/>
              <a:t> 1166 года  при  императоре </a:t>
            </a:r>
            <a:r>
              <a:rPr lang="ru-RU" dirty="0"/>
              <a:t>Византии </a:t>
            </a:r>
            <a:r>
              <a:rPr lang="ru-RU" dirty="0" err="1" smtClean="0"/>
              <a:t>Мануил</a:t>
            </a:r>
            <a:r>
              <a:rPr lang="ru-RU" dirty="0" err="1"/>
              <a:t>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патриархе </a:t>
            </a:r>
            <a:r>
              <a:rPr lang="ru-RU" dirty="0"/>
              <a:t>Константинополя </a:t>
            </a:r>
            <a:r>
              <a:rPr lang="ru-RU" dirty="0" smtClean="0"/>
              <a:t>Луке всем верующим </a:t>
            </a:r>
            <a:r>
              <a:rPr lang="ru-RU" dirty="0"/>
              <a:t>было предписано </a:t>
            </a:r>
            <a:r>
              <a:rPr lang="ru-RU" dirty="0" smtClean="0"/>
              <a:t>придержи-</a:t>
            </a:r>
            <a:r>
              <a:rPr lang="ru-RU" dirty="0" err="1" smtClean="0"/>
              <a:t>ваться</a:t>
            </a:r>
            <a:r>
              <a:rPr lang="ru-RU" dirty="0" smtClean="0"/>
              <a:t> </a:t>
            </a:r>
            <a:r>
              <a:rPr lang="ru-RU" dirty="0"/>
              <a:t>сорокадневного поста. </a:t>
            </a:r>
          </a:p>
        </p:txBody>
      </p:sp>
    </p:spTree>
    <p:extLst>
      <p:ext uri="{BB962C8B-B14F-4D97-AF65-F5344CB8AC3E}">
        <p14:creationId xmlns:p14="http://schemas.microsoft.com/office/powerpoint/2010/main" val="15783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0. през.Рожд. пост\1. ЛИСТЫ\лист 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0"/>
            <a:ext cx="3923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Святитель </a:t>
            </a:r>
            <a:r>
              <a:rPr lang="ru-RU" b="1" dirty="0">
                <a:solidFill>
                  <a:srgbClr val="C00000"/>
                </a:solidFill>
              </a:rPr>
              <a:t>Иоанн Златоуст </a:t>
            </a:r>
            <a:r>
              <a:rPr lang="ru-RU" dirty="0" err="1" smtClean="0"/>
              <a:t>назы-вает</a:t>
            </a:r>
            <a:r>
              <a:rPr lang="ru-RU" dirty="0" smtClean="0"/>
              <a:t> </a:t>
            </a:r>
            <a:r>
              <a:rPr lang="ru-RU" dirty="0"/>
              <a:t>Рождество Христово </a:t>
            </a:r>
            <a:r>
              <a:rPr lang="ru-RU" dirty="0" smtClean="0"/>
              <a:t>матерью </a:t>
            </a:r>
            <a:r>
              <a:rPr lang="ru-RU" dirty="0"/>
              <a:t>всех </a:t>
            </a:r>
            <a:r>
              <a:rPr lang="ru-RU" dirty="0" smtClean="0"/>
              <a:t>праздников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Скоро настанет праздник, </a:t>
            </a:r>
            <a:r>
              <a:rPr lang="ru-RU" dirty="0" smtClean="0">
                <a:solidFill>
                  <a:srgbClr val="C00000"/>
                </a:solidFill>
              </a:rPr>
              <a:t>кото-</a:t>
            </a:r>
            <a:r>
              <a:rPr lang="ru-RU" dirty="0" err="1" smtClean="0">
                <a:solidFill>
                  <a:srgbClr val="C00000"/>
                </a:solidFill>
              </a:rPr>
              <a:t>рый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более всех праздников достоин почитания и благоговения, и </a:t>
            </a:r>
            <a:r>
              <a:rPr lang="ru-RU" dirty="0" smtClean="0">
                <a:solidFill>
                  <a:srgbClr val="C00000"/>
                </a:solidFill>
              </a:rPr>
              <a:t>кото-</a:t>
            </a:r>
            <a:r>
              <a:rPr lang="ru-RU" dirty="0" err="1" smtClean="0">
                <a:solidFill>
                  <a:srgbClr val="C00000"/>
                </a:solidFill>
              </a:rPr>
              <a:t>рый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безошибочно можно назвать материю всех праздников. </a:t>
            </a:r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Какой </a:t>
            </a:r>
            <a:r>
              <a:rPr lang="ru-RU" dirty="0">
                <a:solidFill>
                  <a:srgbClr val="C00000"/>
                </a:solidFill>
              </a:rPr>
              <a:t>же это праздник? Рождество Христово по плоти. От него </a:t>
            </a:r>
            <a:r>
              <a:rPr lang="ru-RU" dirty="0" smtClean="0">
                <a:solidFill>
                  <a:srgbClr val="C00000"/>
                </a:solidFill>
              </a:rPr>
              <a:t>полу-чили </a:t>
            </a:r>
            <a:r>
              <a:rPr lang="ru-RU" dirty="0">
                <a:solidFill>
                  <a:srgbClr val="C00000"/>
                </a:solidFill>
              </a:rPr>
              <a:t>начало и основание </a:t>
            </a:r>
            <a:r>
              <a:rPr lang="ru-RU" dirty="0" err="1" smtClean="0">
                <a:solidFill>
                  <a:srgbClr val="C00000"/>
                </a:solidFill>
              </a:rPr>
              <a:t>Богояв-ление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и священная Пасха, и </a:t>
            </a:r>
            <a:r>
              <a:rPr lang="ru-RU" dirty="0" smtClean="0">
                <a:solidFill>
                  <a:srgbClr val="C00000"/>
                </a:solidFill>
              </a:rPr>
              <a:t>Возне-</a:t>
            </a:r>
            <a:r>
              <a:rPr lang="ru-RU" dirty="0" err="1" smtClean="0">
                <a:solidFill>
                  <a:srgbClr val="C00000"/>
                </a:solidFill>
              </a:rPr>
              <a:t>сение</a:t>
            </a:r>
            <a:r>
              <a:rPr lang="ru-RU" dirty="0">
                <a:solidFill>
                  <a:srgbClr val="C00000"/>
                </a:solidFill>
              </a:rPr>
              <a:t>, и Пятидесятница</a:t>
            </a:r>
            <a:r>
              <a:rPr lang="ru-RU" dirty="0" smtClean="0">
                <a:solidFill>
                  <a:srgbClr val="C00000"/>
                </a:solidFill>
              </a:rPr>
              <a:t>…».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Вот  </a:t>
            </a:r>
            <a:r>
              <a:rPr lang="ru-RU" dirty="0" smtClean="0"/>
              <a:t>какой </a:t>
            </a:r>
            <a:r>
              <a:rPr lang="ru-RU" dirty="0"/>
              <a:t>нас ожидает день, вот </a:t>
            </a:r>
            <a:r>
              <a:rPr lang="ru-RU" dirty="0" smtClean="0"/>
              <a:t>какой </a:t>
            </a:r>
            <a:r>
              <a:rPr lang="ru-RU" dirty="0"/>
              <a:t>Праздник по окончании </a:t>
            </a:r>
            <a:r>
              <a:rPr lang="ru-RU" dirty="0" err="1" smtClean="0"/>
              <a:t>по-прища</a:t>
            </a:r>
            <a:r>
              <a:rPr lang="ru-RU" dirty="0" smtClean="0"/>
              <a:t> </a:t>
            </a:r>
            <a:r>
              <a:rPr lang="ru-RU" dirty="0"/>
              <a:t>поста! </a:t>
            </a:r>
            <a:endParaRPr lang="ru-RU" dirty="0" smtClean="0"/>
          </a:p>
          <a:p>
            <a:pPr algn="just"/>
            <a:r>
              <a:rPr lang="ru-RU" dirty="0" smtClean="0"/>
              <a:t>Вот </a:t>
            </a:r>
            <a:r>
              <a:rPr lang="ru-RU" dirty="0"/>
              <a:t>к какому торжеству готовимся – </a:t>
            </a:r>
            <a:r>
              <a:rPr lang="ru-RU" dirty="0" smtClean="0"/>
              <a:t>к </a:t>
            </a:r>
            <a:r>
              <a:rPr lang="ru-RU" dirty="0"/>
              <a:t>встрече </a:t>
            </a:r>
            <a:r>
              <a:rPr lang="ru-RU" dirty="0" smtClean="0"/>
              <a:t>Владыки Вселенной</a:t>
            </a:r>
            <a:r>
              <a:rPr lang="ru-RU" dirty="0"/>
              <a:t>, </a:t>
            </a:r>
            <a:r>
              <a:rPr lang="ru-RU" dirty="0" smtClean="0"/>
              <a:t>при-</a:t>
            </a:r>
            <a:r>
              <a:rPr lang="ru-RU" dirty="0" err="1" smtClean="0"/>
              <a:t>нявшего</a:t>
            </a:r>
            <a:r>
              <a:rPr lang="ru-RU" dirty="0" smtClean="0"/>
              <a:t> </a:t>
            </a:r>
            <a:r>
              <a:rPr lang="ru-RU" dirty="0"/>
              <a:t>на Себя нашу плоть, </a:t>
            </a:r>
            <a:r>
              <a:rPr lang="ru-RU" dirty="0" smtClean="0"/>
              <a:t>чтобы </a:t>
            </a:r>
            <a:r>
              <a:rPr lang="ru-RU" dirty="0"/>
              <a:t>мы смогли </a:t>
            </a:r>
            <a:r>
              <a:rPr lang="ru-RU" dirty="0" smtClean="0"/>
              <a:t>получить спасение в  жизни вечной!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8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0"/>
            <a:ext cx="3923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словам </a:t>
            </a:r>
            <a:r>
              <a:rPr lang="ru-RU" dirty="0" err="1" smtClean="0"/>
              <a:t>блж.Симеона</a:t>
            </a:r>
            <a:r>
              <a:rPr lang="ru-RU" dirty="0" smtClean="0"/>
              <a:t> </a:t>
            </a:r>
            <a:r>
              <a:rPr lang="ru-RU" dirty="0" err="1" smtClean="0"/>
              <a:t>Солунско-го</a:t>
            </a:r>
            <a:r>
              <a:rPr lang="ru-RU" dirty="0"/>
              <a:t>, «пост Рождественской </a:t>
            </a:r>
            <a:r>
              <a:rPr lang="ru-RU" dirty="0" smtClean="0"/>
              <a:t>Четыре-</a:t>
            </a:r>
            <a:r>
              <a:rPr lang="ru-RU" dirty="0" err="1" smtClean="0"/>
              <a:t>десятницы</a:t>
            </a:r>
            <a:r>
              <a:rPr lang="ru-RU" dirty="0" smtClean="0"/>
              <a:t> изображает </a:t>
            </a:r>
            <a:r>
              <a:rPr lang="ru-RU" dirty="0"/>
              <a:t>пост </a:t>
            </a:r>
            <a:r>
              <a:rPr lang="ru-RU" dirty="0" smtClean="0"/>
              <a:t>Мои-сея</a:t>
            </a:r>
            <a:r>
              <a:rPr lang="ru-RU" dirty="0"/>
              <a:t>, который, постившись </a:t>
            </a:r>
            <a:r>
              <a:rPr lang="ru-RU" dirty="0" smtClean="0"/>
              <a:t>сорок </a:t>
            </a:r>
            <a:r>
              <a:rPr lang="ru-RU" dirty="0"/>
              <a:t>дней и сорок ночей, получил на </a:t>
            </a:r>
            <a:r>
              <a:rPr lang="ru-RU" dirty="0" smtClean="0"/>
              <a:t>ка-</a:t>
            </a:r>
            <a:r>
              <a:rPr lang="ru-RU" dirty="0" err="1" smtClean="0"/>
              <a:t>менных</a:t>
            </a:r>
            <a:r>
              <a:rPr lang="ru-RU" dirty="0" smtClean="0"/>
              <a:t> </a:t>
            </a:r>
            <a:r>
              <a:rPr lang="ru-RU" dirty="0"/>
              <a:t>скрижалях начертание </a:t>
            </a:r>
            <a:r>
              <a:rPr lang="ru-RU" dirty="0" err="1" smtClean="0"/>
              <a:t>сло</a:t>
            </a:r>
            <a:r>
              <a:rPr lang="ru-RU" dirty="0" smtClean="0"/>
              <a:t>-вес </a:t>
            </a:r>
            <a:r>
              <a:rPr lang="ru-RU" dirty="0"/>
              <a:t>Божиих. </a:t>
            </a:r>
            <a:endParaRPr lang="ru-RU" dirty="0" smtClean="0"/>
          </a:p>
          <a:p>
            <a:pPr algn="just"/>
            <a:r>
              <a:rPr lang="ru-RU" dirty="0" smtClean="0"/>
              <a:t>А </a:t>
            </a:r>
            <a:r>
              <a:rPr lang="ru-RU" dirty="0"/>
              <a:t>мы, постясь сорок дней, </a:t>
            </a:r>
            <a:r>
              <a:rPr lang="ru-RU" dirty="0" err="1" smtClean="0"/>
              <a:t>созер-цаем</a:t>
            </a:r>
            <a:r>
              <a:rPr lang="ru-RU" dirty="0" smtClean="0"/>
              <a:t> </a:t>
            </a:r>
            <a:r>
              <a:rPr lang="ru-RU" dirty="0"/>
              <a:t>и приемлем живое Слово от Девы, начертанное не на камнях, но воплотившееся и родившееся, и приобщаемся </a:t>
            </a:r>
            <a:r>
              <a:rPr lang="ru-RU" dirty="0" smtClean="0"/>
              <a:t>Его Божественной плоти</a:t>
            </a:r>
            <a:r>
              <a:rPr lang="ru-RU" dirty="0"/>
              <a:t>».</a:t>
            </a:r>
          </a:p>
          <a:p>
            <a:pPr algn="just"/>
            <a:r>
              <a:rPr lang="ru-RU" dirty="0"/>
              <a:t>Рождественский пост установлен для того, что мы ко дню Рождества Христова очистили себя </a:t>
            </a:r>
            <a:r>
              <a:rPr lang="ru-RU" dirty="0" err="1" smtClean="0"/>
              <a:t>покая-нием</a:t>
            </a:r>
            <a:r>
              <a:rPr lang="ru-RU" dirty="0"/>
              <a:t>, молитвою и постом, чтобы с чистым сердцем, душой и телом </a:t>
            </a:r>
            <a:r>
              <a:rPr lang="ru-RU" dirty="0" smtClean="0"/>
              <a:t>могли </a:t>
            </a:r>
            <a:r>
              <a:rPr lang="ru-RU" dirty="0"/>
              <a:t>благоговейно встретить </a:t>
            </a:r>
            <a:r>
              <a:rPr lang="ru-RU" dirty="0" smtClean="0"/>
              <a:t>явившегося </a:t>
            </a:r>
            <a:r>
              <a:rPr lang="ru-RU" dirty="0"/>
              <a:t>в мир Сына Божия и </a:t>
            </a:r>
            <a:r>
              <a:rPr lang="ru-RU" dirty="0" smtClean="0"/>
              <a:t>чтобы</a:t>
            </a:r>
            <a:r>
              <a:rPr lang="ru-RU" dirty="0"/>
              <a:t>, кроме обычных даров и жертв, принести Ему наше чистое сердце и желание следовать Его учению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D:\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48"/>
            <a:ext cx="5220072" cy="68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81128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Этот период </a:t>
            </a:r>
            <a:r>
              <a:rPr lang="ru-RU" dirty="0" smtClean="0"/>
              <a:t>является </a:t>
            </a:r>
            <a:r>
              <a:rPr lang="ru-RU" dirty="0"/>
              <a:t>последним </a:t>
            </a:r>
            <a:r>
              <a:rPr lang="ru-RU" dirty="0" smtClean="0"/>
              <a:t>в году многодневным постом.  В это время </a:t>
            </a:r>
            <a:r>
              <a:rPr lang="ru-RU" dirty="0" err="1" smtClean="0"/>
              <a:t>хри-стиане</a:t>
            </a:r>
            <a:r>
              <a:rPr lang="ru-RU" dirty="0" smtClean="0"/>
              <a:t> прилагают усилия для очищения своих помыслов молитвой</a:t>
            </a:r>
            <a:r>
              <a:rPr lang="ru-RU" dirty="0"/>
              <a:t> </a:t>
            </a:r>
            <a:r>
              <a:rPr lang="ru-RU" dirty="0" smtClean="0"/>
              <a:t>и покаянием, а также воздержанием от  развлечений  и отказом от скоромной пищи. </a:t>
            </a:r>
          </a:p>
          <a:p>
            <a:pPr algn="just"/>
            <a:r>
              <a:rPr lang="ru-RU" dirty="0" smtClean="0"/>
              <a:t>Разнообразные </a:t>
            </a:r>
            <a:r>
              <a:rPr lang="ru-RU" dirty="0"/>
              <a:t>овощи и  фрукты </a:t>
            </a:r>
            <a:r>
              <a:rPr lang="ru-RU" dirty="0" smtClean="0"/>
              <a:t>во многих семьях заготовлены  </a:t>
            </a:r>
            <a:r>
              <a:rPr lang="ru-RU" dirty="0"/>
              <a:t>впрок – до самой весны</a:t>
            </a:r>
            <a:r>
              <a:rPr lang="ru-RU" dirty="0" smtClean="0"/>
              <a:t>. Сочетая их со свежими овощами, крупами, хлебом </a:t>
            </a:r>
            <a:r>
              <a:rPr lang="ru-RU" dirty="0"/>
              <a:t>и </a:t>
            </a:r>
            <a:r>
              <a:rPr lang="ru-RU" dirty="0" smtClean="0"/>
              <a:t>фруктами, любая  хозяйка может приготовить вкусные и полезные блюда. А известная русская книга «</a:t>
            </a:r>
            <a:r>
              <a:rPr lang="ru-RU" dirty="0" err="1" smtClean="0"/>
              <a:t>Домо</a:t>
            </a:r>
            <a:r>
              <a:rPr lang="ru-RU" dirty="0" smtClean="0"/>
              <a:t>-строй» перечисляет подаваемые к столу в Филиппов пост  блюда из  разнообразных видов рыбы: осетрины, стерляди, белорыбицы, </a:t>
            </a:r>
            <a:r>
              <a:rPr lang="ru-RU" dirty="0" err="1" smtClean="0"/>
              <a:t>лодоги</a:t>
            </a:r>
            <a:r>
              <a:rPr lang="ru-RU" dirty="0" smtClean="0"/>
              <a:t>, налима и множества иных…</a:t>
            </a:r>
            <a:endParaRPr lang="ru-RU" dirty="0"/>
          </a:p>
        </p:txBody>
      </p:sp>
      <p:pic>
        <p:nvPicPr>
          <p:cNvPr id="2053" name="Picture 5" descr="D:\РПост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" y="0"/>
            <a:ext cx="9137064" cy="68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давние времена на </a:t>
            </a:r>
            <a:r>
              <a:rPr lang="ru-RU" dirty="0"/>
              <a:t>Руси всегда строго держали  предписанные  Церковью  посты, </a:t>
            </a:r>
            <a:r>
              <a:rPr lang="ru-RU" dirty="0" smtClean="0"/>
              <a:t>однако </a:t>
            </a:r>
            <a:r>
              <a:rPr lang="ru-RU" dirty="0"/>
              <a:t>же  богатыри на нашей </a:t>
            </a:r>
            <a:r>
              <a:rPr lang="ru-RU" dirty="0" smtClean="0"/>
              <a:t>земле </a:t>
            </a:r>
            <a:r>
              <a:rPr lang="ru-RU" dirty="0"/>
              <a:t>в ту пору не переводились. </a:t>
            </a:r>
            <a:r>
              <a:rPr lang="ru-RU" dirty="0" smtClean="0"/>
              <a:t>И  речь не только  о богатырском  теле , но и о выносливости русского человека, привыкшего  к  </a:t>
            </a:r>
            <a:r>
              <a:rPr lang="ru-RU" dirty="0" err="1" smtClean="0"/>
              <a:t>самоогра-ничению</a:t>
            </a:r>
            <a:r>
              <a:rPr lang="ru-RU" dirty="0" smtClean="0"/>
              <a:t>. Недаром ведь  и в 17 веке иностранные купцы  (и даже  византийские </a:t>
            </a:r>
            <a:r>
              <a:rPr lang="ru-RU" dirty="0" err="1" smtClean="0"/>
              <a:t>мона</a:t>
            </a:r>
            <a:r>
              <a:rPr lang="ru-RU" dirty="0" smtClean="0"/>
              <a:t>-хи)  поражались 5-6- часовому  стоянию  на церковных  службах  нашего Государя Алексея Михайловича , его  бесконечным поклонам  и более чем скромному  постно-</a:t>
            </a:r>
            <a:r>
              <a:rPr lang="ru-RU" dirty="0" err="1" smtClean="0"/>
              <a:t>му</a:t>
            </a:r>
            <a:r>
              <a:rPr lang="ru-RU" dirty="0" smtClean="0"/>
              <a:t> столу.</a:t>
            </a:r>
          </a:p>
        </p:txBody>
      </p:sp>
      <p:pic>
        <p:nvPicPr>
          <p:cNvPr id="3074" name="Picture 2" descr="D:\РПост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7"/>
            <a:ext cx="9144000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00. през.Рожд. пост\1. ЛИСТЫ\лист 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"/>
            <a:ext cx="9144000" cy="683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Церковь не отвергает скоромную пищу как таковую, но осуждает само желание </a:t>
            </a:r>
            <a:r>
              <a:rPr lang="ru-RU" dirty="0" smtClean="0"/>
              <a:t>чрево-</a:t>
            </a:r>
            <a:r>
              <a:rPr lang="ru-RU" dirty="0" err="1" smtClean="0"/>
              <a:t>угодия</a:t>
            </a:r>
            <a:r>
              <a:rPr lang="ru-RU" dirty="0"/>
              <a:t>. То есть мясные и молочные продукты не считаются скверными (это дар </a:t>
            </a:r>
            <a:r>
              <a:rPr lang="ru-RU" dirty="0" err="1" smtClean="0"/>
              <a:t>Бо-жий</a:t>
            </a:r>
            <a:r>
              <a:rPr lang="ru-RU" dirty="0" smtClean="0"/>
              <a:t> </a:t>
            </a:r>
            <a:r>
              <a:rPr lang="ru-RU" dirty="0"/>
              <a:t>людям), а вот само желание  нарушить запрет–  это уже грех. </a:t>
            </a:r>
          </a:p>
          <a:p>
            <a:pPr algn="just"/>
            <a:r>
              <a:rPr lang="ru-RU" dirty="0"/>
              <a:t>С нарушения  Божьего  повеления не вкушать  запретного  плода  произошло  </a:t>
            </a:r>
            <a:r>
              <a:rPr lang="ru-RU" dirty="0" err="1" smtClean="0"/>
              <a:t>грехо</a:t>
            </a:r>
            <a:r>
              <a:rPr lang="ru-RU" dirty="0" smtClean="0"/>
              <a:t>-падение  Адама и Евы, после  чего ими </a:t>
            </a:r>
            <a:r>
              <a:rPr lang="ru-RU" dirty="0"/>
              <a:t>было  потеряно самое драгоценное </a:t>
            </a:r>
            <a:r>
              <a:rPr lang="ru-RU" dirty="0" smtClean="0"/>
              <a:t>для них  </a:t>
            </a:r>
            <a:r>
              <a:rPr lang="ru-RU" dirty="0"/>
              <a:t>– </a:t>
            </a:r>
            <a:r>
              <a:rPr lang="ru-RU" dirty="0" smtClean="0"/>
              <a:t>общение  </a:t>
            </a:r>
            <a:r>
              <a:rPr lang="ru-RU" dirty="0"/>
              <a:t>со  своим Творцом  в раю. </a:t>
            </a:r>
          </a:p>
        </p:txBody>
      </p:sp>
    </p:spTree>
    <p:extLst>
      <p:ext uri="{BB962C8B-B14F-4D97-AF65-F5344CB8AC3E}">
        <p14:creationId xmlns:p14="http://schemas.microsoft.com/office/powerpoint/2010/main" val="24931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FE635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722</TotalTime>
  <Words>2040</Words>
  <Application>Microsoft Office PowerPoint</Application>
  <PresentationFormat>Экран (4:3)</PresentationFormat>
  <Paragraphs>111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136</cp:revision>
  <dcterms:created xsi:type="dcterms:W3CDTF">2017-12-14T12:32:31Z</dcterms:created>
  <dcterms:modified xsi:type="dcterms:W3CDTF">2017-12-21T15:44:34Z</dcterms:modified>
</cp:coreProperties>
</file>