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87" r:id="rId3"/>
    <p:sldId id="262" r:id="rId4"/>
    <p:sldId id="261" r:id="rId5"/>
    <p:sldId id="263" r:id="rId6"/>
    <p:sldId id="264" r:id="rId7"/>
    <p:sldId id="289" r:id="rId8"/>
    <p:sldId id="265" r:id="rId9"/>
    <p:sldId id="266" r:id="rId10"/>
    <p:sldId id="290" r:id="rId11"/>
    <p:sldId id="267" r:id="rId12"/>
    <p:sldId id="270" r:id="rId13"/>
    <p:sldId id="271" r:id="rId14"/>
    <p:sldId id="272" r:id="rId15"/>
    <p:sldId id="275" r:id="rId16"/>
    <p:sldId id="288" r:id="rId17"/>
    <p:sldId id="273" r:id="rId18"/>
    <p:sldId id="274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21234C-7BB0-4D73-AD13-004E73F6BF69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B4645E-CE86-4E63-B1B3-B6E274AF23D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26.userapi.com/s/v1/ig1/U9QJ_ixcQFJ5-PF4hwFizSP3o2jjhHOyBqxLQYXycVIkPCvo-IEi0vRxjB33_N2JVN6RVAVl.jpg?quality=96&amp;as=32x45,48x67,72x101,108x152,160x225,240x337,360x506,480x675,540x759,640x900&amp;from=bu&amp;cs=64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2524"/>
            <a:ext cx="4618112" cy="6494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27393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itropolia-lip.ru/sites/default/files/mitropolit_arsen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674" y="1543919"/>
            <a:ext cx="3355502" cy="5286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806058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ГЛАВА ЛИПЕЦКОЙ МИТРОПОЛИИ ВЫСОКОПРЕОСВЯЩЕННЕЙШИЙ МИТРОПОЛИТ ЛИПЕЦКИЙ И ЗАДОНСКИЙ АРСЕНИЙ</a:t>
            </a:r>
          </a:p>
        </p:txBody>
      </p:sp>
    </p:spTree>
    <p:extLst>
      <p:ext uri="{BB962C8B-B14F-4D97-AF65-F5344CB8AC3E}">
        <p14:creationId xmlns:p14="http://schemas.microsoft.com/office/powerpoint/2010/main" val="169989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94"/>
            <a:ext cx="9001125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Епископ Тихон посещал самые отдаленные уголки Америки</a:t>
            </a:r>
          </a:p>
        </p:txBody>
      </p:sp>
      <p:pic>
        <p:nvPicPr>
          <p:cNvPr id="38914" name="Picture 2" descr="Прощание с Америкой святителя Тихона. Филипп Москвитин. 19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340768"/>
            <a:ext cx="8188967" cy="51350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4057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260648"/>
            <a:ext cx="8229600" cy="706437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Патриарх Тихон </a:t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800" dirty="0" smtClean="0">
                <a:solidFill>
                  <a:srgbClr val="002060"/>
                </a:solidFill>
              </a:rPr>
              <a:t>(1917 -1925</a:t>
            </a:r>
            <a:r>
              <a:rPr lang="ru-RU" sz="4000" dirty="0" smtClean="0">
                <a:solidFill>
                  <a:srgbClr val="002060"/>
                </a:solidFill>
              </a:rPr>
              <a:t> )</a:t>
            </a:r>
          </a:p>
        </p:txBody>
      </p:sp>
      <p:pic>
        <p:nvPicPr>
          <p:cNvPr id="4" name="Содержимое 3" descr="Патриарх_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892961"/>
            <a:ext cx="6696744" cy="45807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62258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15414"/>
            <a:ext cx="7946740" cy="50247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339752" y="260648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Гражданская война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672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3756" y="188640"/>
            <a:ext cx="6512511" cy="1143000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Арест Патриарха Тихона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025366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6289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Патриарх Тихон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pic>
        <p:nvPicPr>
          <p:cNvPr id="4" name="Содержимое 3" descr="патриарх Тихон_70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047466"/>
            <a:ext cx="7128792" cy="5346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21338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playing-field.ru/img/2015/051805/231357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3425"/>
            <a:ext cx="7272808" cy="5904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7" r="10399"/>
          <a:stretch/>
        </p:blipFill>
        <p:spPr bwMode="auto">
          <a:xfrm>
            <a:off x="2915816" y="2276873"/>
            <a:ext cx="3168352" cy="26642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24556" y="986897"/>
            <a:ext cx="2262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Добродушный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1356229"/>
            <a:ext cx="1867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Кроткий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3074066"/>
            <a:ext cx="2581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Богобоязненный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858" y="2420888"/>
            <a:ext cx="2466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Благочистивый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479503"/>
            <a:ext cx="2032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Отзывчивый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1832" y="5805263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Смиренный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8419" y="5805264"/>
            <a:ext cx="2232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Приветливый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6888" y="4710336"/>
            <a:ext cx="178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Скромный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9857" y="84118"/>
            <a:ext cx="1846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Добрый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329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/>
          </p:cNvSpPr>
          <p:nvPr>
            <p:ph type="body" idx="4294967295"/>
          </p:nvPr>
        </p:nvSpPr>
        <p:spPr>
          <a:xfrm>
            <a:off x="179512" y="5445224"/>
            <a:ext cx="8712968" cy="2044700"/>
          </a:xfrm>
          <a:prstGeom prst="rect">
            <a:avLst/>
          </a:prstGeo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 апреля (25 марта по старому стилю)в праздник Благовещения Пресвятой Богородицы Патриарх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Тихон ушёл в вечную жизнь с молитвой Господу на устах...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 descr="129.jpg">
            <a:extLst>
              <a:ext uri="{FF2B5EF4-FFF2-40B4-BE49-F238E27FC236}">
                <a16:creationId xmlns:a16="http://schemas.microsoft.com/office/drawing/2014/main" xmlns="" id="{7B0FF9BA-C9B0-4962-8D55-FE533F3D4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89741"/>
            <a:ext cx="4446240" cy="5032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89577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6556" y="-171400"/>
            <a:ext cx="8229600" cy="868362"/>
          </a:xfrm>
        </p:spPr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октября 1989 года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Прославление Патриарха Тихона</a:t>
            </a:r>
          </a:p>
        </p:txBody>
      </p:sp>
      <p:pic>
        <p:nvPicPr>
          <p:cNvPr id="103427" name="Picture 2" descr="http://www.k-istine.ru/images/ikons/tihon_moskowskiy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1196752"/>
            <a:ext cx="4292614" cy="51125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99592" y="6309345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Святитель Тихон прославлен как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исповедник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126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5" y="330665"/>
            <a:ext cx="7730754" cy="57863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048708" y="6211669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Собор Донского монастыря города Москвы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04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«Патриарх Тихон: подвиг </a:t>
            </a:r>
            <a:endParaRPr lang="ru-RU" sz="4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служение». </a:t>
            </a: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8904"/>
            <a:ext cx="6408712" cy="418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62373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Учитель: Полунина И.В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466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508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 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 именем назвали будущего Патриарха при крещении?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solidFill>
                  <a:srgbClr val="C00000"/>
                </a:solidFill>
              </a:rPr>
              <a:t>1) Николай</a:t>
            </a:r>
          </a:p>
          <a:p>
            <a:r>
              <a:rPr lang="ru-RU" sz="4000" dirty="0">
                <a:solidFill>
                  <a:srgbClr val="C00000"/>
                </a:solidFill>
              </a:rPr>
              <a:t>2) Василий</a:t>
            </a:r>
          </a:p>
          <a:p>
            <a:r>
              <a:rPr lang="ru-RU" sz="4000" dirty="0">
                <a:solidFill>
                  <a:srgbClr val="C00000"/>
                </a:solidFill>
              </a:rPr>
              <a:t>3) Иван</a:t>
            </a:r>
          </a:p>
        </p:txBody>
      </p:sp>
      <p:pic>
        <p:nvPicPr>
          <p:cNvPr id="5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65134"/>
            <a:ext cx="2997333" cy="420710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832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70174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ВОПРОС 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Кем был отец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будущего Патриарха?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учителем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2) священником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3) крестьянином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66112"/>
            <a:ext cx="2412340" cy="3426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309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212158"/>
            <a:ext cx="9144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 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каких учебных заведениях учился будущий Патриарх?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в профессиональном училище,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семинарии, в институте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2) в духовном училище,</a:t>
            </a:r>
          </a:p>
          <a:p>
            <a:pPr marL="0" marR="0" lvl="0" indent="0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университете, в академии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3) в духовном училище, </a:t>
            </a:r>
          </a:p>
          <a:p>
            <a:pPr marL="0" marR="0" lvl="0" indent="0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семинарии, в академии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917" y="4365104"/>
            <a:ext cx="1535083" cy="2180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463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620688"/>
            <a:ext cx="91440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ВОПРОС 4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Когда будущий Патриарх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получил имя Тихон?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1) когда стал епископом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2) когда поступил в семинарию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3) когда стал монахом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239"/>
            <a:ext cx="1475656" cy="2095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066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384920"/>
            <a:ext cx="91440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ВОПРОС 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Что было главным в служении епископа Тихона в Америке?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путешествия по стране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объединение верующих людей в единую 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Православную Церковь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 создание в США Русской Церкви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338176"/>
            <a:ext cx="1671010" cy="237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073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484947"/>
            <a:ext cx="91440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ВОПРОС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С чем было связано служение Патриарха?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с почётом и славой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с неограниченной властью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 с трудом и страданием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49707"/>
            <a:ext cx="2148630" cy="3051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1330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59155"/>
            <a:ext cx="91440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 7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обозначает слово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«Патриарх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Православной Церкви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Почтенный человек</a:t>
            </a:r>
            <a:endParaRPr kumimoji="0" lang="ru-RU" sz="4000" b="1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Мудрый человек</a:t>
            </a:r>
            <a:endParaRPr kumimoji="0" lang="ru-RU" sz="3200" b="1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813728"/>
            <a:ext cx="2143501" cy="3044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836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235.jpg">
            <a:extLst>
              <a:ext uri="{FF2B5EF4-FFF2-40B4-BE49-F238E27FC236}">
                <a16:creationId xmlns:a16="http://schemas.microsoft.com/office/drawing/2014/main" xmlns="" id="{CC809C04-7BDE-4186-9A0F-BE4E9D4CE46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55576" y="260648"/>
            <a:ext cx="7772120" cy="4636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71600" y="551723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"Не будьте побеждены злом. Побеждайте зло добром!"</a:t>
            </a:r>
          </a:p>
        </p:txBody>
      </p:sp>
    </p:spTree>
    <p:extLst>
      <p:ext uri="{BB962C8B-B14F-4D97-AF65-F5344CB8AC3E}">
        <p14:creationId xmlns:p14="http://schemas.microsoft.com/office/powerpoint/2010/main" val="3050053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-195262" y="188640"/>
            <a:ext cx="914400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Патриарх Тихон, в миру Василий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Беллавин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родился  19 января 1865 года в селе Клин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Торопецкого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уезда</a:t>
            </a:r>
          </a:p>
        </p:txBody>
      </p:sp>
      <p:pic>
        <p:nvPicPr>
          <p:cNvPr id="22530" name="Picture 4" descr="http://kulturamo.ru/wp-content/uploads/2015/07/%D0%BA%D0%BB05.jpg"/>
          <p:cNvPicPr>
            <a:picLocks noChangeAspect="1" noChangeArrowheads="1"/>
          </p:cNvPicPr>
          <p:nvPr/>
        </p:nvPicPr>
        <p:blipFill>
          <a:blip r:embed="rId2"/>
          <a:srcRect r="17979"/>
          <a:stretch>
            <a:fillRect/>
          </a:stretch>
        </p:blipFill>
        <p:spPr bwMode="auto">
          <a:xfrm>
            <a:off x="179388" y="2205038"/>
            <a:ext cx="5740400" cy="4429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531" name="Picture 2" descr="http://data2.gallery.ru/albums/gallery/0000007635-134537-5284767-m50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2205038"/>
            <a:ext cx="2863850" cy="4429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312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/>
          <p:cNvSpPr txBox="1">
            <a:spLocks noChangeArrowheads="1"/>
          </p:cNvSpPr>
          <p:nvPr/>
        </p:nvSpPr>
        <p:spPr bwMode="auto">
          <a:xfrm>
            <a:off x="714375" y="5929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66775" y="6081713"/>
            <a:ext cx="7062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Дом семьи </a:t>
            </a:r>
            <a:r>
              <a:rPr lang="ru-RU" sz="2800" b="1" dirty="0" err="1">
                <a:solidFill>
                  <a:srgbClr val="002060"/>
                </a:solidFill>
                <a:latin typeface="Calibri" pitchFamily="34" charset="0"/>
              </a:rPr>
              <a:t>Беллавиных</a:t>
            </a:r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  </a:t>
            </a:r>
            <a:r>
              <a:rPr lang="ru-RU" sz="2800" b="1" dirty="0" err="1">
                <a:solidFill>
                  <a:srgbClr val="002060"/>
                </a:solidFill>
                <a:latin typeface="Calibri" pitchFamily="34" charset="0"/>
              </a:rPr>
              <a:t>г.Торопец</a:t>
            </a:r>
            <a:endParaRPr lang="ru-RU" sz="2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4579" name="Picture 2" descr="http://ic.pics.livejournal.com/eho_2013/59946590/287040/287040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615237" cy="5710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1774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37022" y="5445224"/>
            <a:ext cx="856895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 </a:t>
            </a:r>
            <a:r>
              <a:rPr lang="ru-RU" sz="3200" dirty="0" err="1" smtClean="0">
                <a:solidFill>
                  <a:srgbClr val="002060"/>
                </a:solidFill>
              </a:rPr>
              <a:t>Торопецкое</a:t>
            </a:r>
            <a:r>
              <a:rPr lang="ru-RU" sz="3200" dirty="0" smtClean="0">
                <a:solidFill>
                  <a:srgbClr val="002060"/>
                </a:solidFill>
              </a:rPr>
              <a:t> духовное училище</a:t>
            </a:r>
          </a:p>
        </p:txBody>
      </p:sp>
      <p:pic>
        <p:nvPicPr>
          <p:cNvPr id="25602" name="Picture 4" descr="ТОРОПЕЦКОЕ ДУХОВНОЕ УЧИЛИЩЕ В КОТОРМ УЧИЛСЯ БУДУЩИЙ СВТ. ТИХОН ПАТРИАРХ МОСКОВСКИЙ И ВСЕЯ РОССИИ. НАЧАЛО XX 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188640"/>
            <a:ext cx="7643812" cy="4964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4926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После  продолжил обучение </a:t>
            </a:r>
            <a:br>
              <a:rPr lang="ru-RU" sz="3200" smtClean="0"/>
            </a:br>
            <a:r>
              <a:rPr lang="ru-RU" sz="3200" smtClean="0"/>
              <a:t>в Псковской семинарии.</a:t>
            </a:r>
          </a:p>
        </p:txBody>
      </p:sp>
      <p:pic>
        <p:nvPicPr>
          <p:cNvPr id="26626" name="Picture 2" descr="https://pastvu.com/_p/a/c/t/k/ctk7i59zbdy99zmqv7.jpg"/>
          <p:cNvPicPr>
            <a:picLocks noChangeAspect="1" noChangeArrowheads="1"/>
          </p:cNvPicPr>
          <p:nvPr/>
        </p:nvPicPr>
        <p:blipFill>
          <a:blip r:embed="rId2"/>
          <a:srcRect b="3740"/>
          <a:stretch>
            <a:fillRect/>
          </a:stretch>
        </p:blipFill>
        <p:spPr bwMode="auto">
          <a:xfrm>
            <a:off x="732039" y="1484784"/>
            <a:ext cx="7858125" cy="4994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198151" y="245839"/>
            <a:ext cx="49259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Псковская семинария.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27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6012160" y="1320068"/>
            <a:ext cx="277624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Calibri" pitchFamily="34" charset="0"/>
              </a:rPr>
              <a:t>– А куда это Вася пошел гулять?</a:t>
            </a:r>
            <a:br>
              <a:rPr lang="ru-RU" sz="280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Calibri" pitchFamily="34" charset="0"/>
              </a:rPr>
              <a:t>– Никуда он не пошел… Вон – сидит, читает…</a:t>
            </a:r>
            <a:br>
              <a:rPr lang="ru-RU" sz="280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Calibri" pitchFamily="34" charset="0"/>
              </a:rPr>
              <a:t>- Ну вот же, смотрите шуба…</a:t>
            </a:r>
            <a:br>
              <a:rPr lang="ru-RU" sz="280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Calibri" pitchFamily="34" charset="0"/>
              </a:rPr>
              <a:t>- Так это шуба его гуляет!</a:t>
            </a:r>
            <a:r>
              <a:rPr lang="ru-RU" sz="3200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Calibri" pitchFamily="34" charset="0"/>
              </a:rPr>
            </a:br>
            <a:endParaRPr lang="ru-RU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8675" name="Picture 2" descr="https://2ch.hk/b/src/146941276/148736092146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76672"/>
            <a:ext cx="5502887" cy="61495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3905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1430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Петербургская духовная академия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Церковь Двенадцати Апостолов  при Духовной Академии, Санкт-Петербур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628775"/>
            <a:ext cx="7056437" cy="49561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7475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47700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1891 год. Монашеский постриг с именем Тихон</a:t>
            </a:r>
          </a:p>
        </p:txBody>
      </p:sp>
      <p:pic>
        <p:nvPicPr>
          <p:cNvPr id="32770" name="Picture 2" descr="http://monasterium.ru/images/monashestvo/513/tihon-zadonsky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989138"/>
            <a:ext cx="2214562" cy="2805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6516688" y="4941888"/>
            <a:ext cx="21431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  <a:latin typeface="Calibri" pitchFamily="34" charset="0"/>
              </a:rPr>
              <a:t>Святитель Тихон Задонский </a:t>
            </a:r>
            <a:r>
              <a:rPr lang="ru-RU">
                <a:latin typeface="Calibri" pitchFamily="34" charset="0"/>
              </a:rPr>
              <a:t>– его именем наречен при пострижении в монахи будущий Патриарх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 t="4626"/>
          <a:stretch>
            <a:fillRect/>
          </a:stretch>
        </p:blipFill>
        <p:spPr bwMode="auto">
          <a:xfrm>
            <a:off x="250825" y="1916113"/>
            <a:ext cx="5905500" cy="4686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3283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2714</TotalTime>
  <Words>268</Words>
  <Application>Microsoft Office PowerPoint</Application>
  <PresentationFormat>Экран (4:3)</PresentationFormat>
  <Paragraphs>87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Презентация PowerPoint</vt:lpstr>
      <vt:lpstr>Презентация PowerPoint</vt:lpstr>
      <vt:lpstr>Патриарх Тихон, в миру Василий Беллавин родился  19 января 1865 года в селе Клин Торопецкого уезда</vt:lpstr>
      <vt:lpstr>Презентация PowerPoint</vt:lpstr>
      <vt:lpstr> Торопецкое духовное училище</vt:lpstr>
      <vt:lpstr>После  продолжил обучение  в Псковской семинарии.</vt:lpstr>
      <vt:lpstr>Презентация PowerPoint</vt:lpstr>
      <vt:lpstr>Петербургская духовная академия</vt:lpstr>
      <vt:lpstr>1891 год. Монашеский постриг с именем Тихон</vt:lpstr>
      <vt:lpstr>Презентация PowerPoint</vt:lpstr>
      <vt:lpstr>Епископ Тихон посещал самые отдаленные уголки Америки</vt:lpstr>
      <vt:lpstr>Патриарх Тихон  (1917 -1925 )</vt:lpstr>
      <vt:lpstr>Презентация PowerPoint</vt:lpstr>
      <vt:lpstr>Арест Патриарха Тихона</vt:lpstr>
      <vt:lpstr>Патриарх Тихон</vt:lpstr>
      <vt:lpstr>Презентация PowerPoint</vt:lpstr>
      <vt:lpstr>Презентация PowerPoint</vt:lpstr>
      <vt:lpstr>  9 октября 1989 года  Прославление Патриарха Тихона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33</cp:revision>
  <dcterms:created xsi:type="dcterms:W3CDTF">2025-11-02T20:34:13Z</dcterms:created>
  <dcterms:modified xsi:type="dcterms:W3CDTF">2025-11-04T18:22:08Z</dcterms:modified>
</cp:coreProperties>
</file>