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61" r:id="rId6"/>
    <p:sldId id="279" r:id="rId7"/>
    <p:sldId id="280" r:id="rId8"/>
    <p:sldId id="281" r:id="rId9"/>
    <p:sldId id="282" r:id="rId10"/>
    <p:sldId id="283" r:id="rId11"/>
    <p:sldId id="284" r:id="rId12"/>
    <p:sldId id="262" r:id="rId13"/>
    <p:sldId id="277" r:id="rId14"/>
    <p:sldId id="285" r:id="rId15"/>
    <p:sldId id="278" r:id="rId16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/>
    <p:restoredTop sz="94607"/>
  </p:normalViewPr>
  <p:slideViewPr>
    <p:cSldViewPr showGuides="1">
      <p:cViewPr varScale="1">
        <p:scale>
          <a:sx n="82" d="100"/>
          <a:sy n="82" d="100"/>
        </p:scale>
        <p:origin x="-1474" y="-1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{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Date Placeholder 14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0ED6B3-95EF-4B9C-9E42-C11854D74D60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p>
            <a:pPr>
              <a:buNone/>
            </a:pPr>
            <a:fld id="{9A0DB2DC-4C9A-4742-B13C-FB6460FD3503}" type="slidenum">
              <a:rPr lang="ru-RU" dirty="0">
                <a:latin typeface="Palatino Linotype" panose="02040502050505030304" pitchFamily="18" charset="0"/>
              </a:rPr>
            </a:fld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14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B6CB20-676C-4956-8D27-D46DC81A98E5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B6CB20-676C-4956-8D27-D46DC81A98E5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{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Date Placeholder 14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0ED6B3-95EF-4B9C-9E42-C11854D74D60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p>
            <a:pPr>
              <a:buNone/>
            </a:pPr>
            <a:fld id="{9A0DB2DC-4C9A-4742-B13C-FB6460FD3503}" type="slidenum">
              <a:rPr lang="ru-RU" dirty="0">
                <a:latin typeface="Palatino Linotype" panose="02040502050505030304" pitchFamily="18" charset="0"/>
              </a:rPr>
            </a:fld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14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B6CB20-676C-4956-8D27-D46DC81A98E5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67200" y="4075113"/>
            <a:ext cx="457200" cy="10144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{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F38C98B-D952-4AF4-880C-F536DEF089D6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p>
            <a:pPr>
              <a:buNone/>
            </a:pPr>
            <a:fld id="{9A0DB2DC-4C9A-4742-B13C-FB6460FD3503}" type="slidenum">
              <a:rPr lang="ru-RU" dirty="0">
                <a:latin typeface="Palatino Linotype" panose="02040502050505030304" pitchFamily="18" charset="0"/>
              </a:rPr>
            </a:fld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5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B6CB20-676C-4956-8D27-D46DC81A98E5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6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7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{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{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Date Placeholder 13"/>
          <p:cNvSpPr>
            <a:spLocks noGrp="1"/>
          </p:cNvSpPr>
          <p:nvPr>
            <p:ph type="dt" sz="half" idx="1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84E6E74-16D1-4E28-A27B-E56DBC237E59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Slide Number Placeholder 14"/>
          <p:cNvSpPr>
            <a:spLocks noGrp="1"/>
          </p:cNvSpPr>
          <p:nvPr>
            <p:ph type="sldNum" sz="quarter" idx="1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p>
            <a:pPr>
              <a:buNone/>
            </a:pPr>
            <a:fld id="{9A0DB2DC-4C9A-4742-B13C-FB6460FD3503}" type="slidenum">
              <a:rPr lang="ru-RU" dirty="0">
                <a:latin typeface="Palatino Linotype" panose="02040502050505030304" pitchFamily="18" charset="0"/>
              </a:rPr>
            </a:fld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15" name="Footer Placeholder 15"/>
          <p:cNvSpPr>
            <a:spLocks noGrp="1"/>
          </p:cNvSpPr>
          <p:nvPr>
            <p:ph type="ftr" sz="quarter" idx="1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B6CB20-676C-4956-8D27-D46DC81A98E5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B6CB20-676C-4956-8D27-D46DC81A98E5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{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14"/>
          <p:cNvSpPr>
            <a:spLocks noGrp="1"/>
          </p:cNvSpPr>
          <p:nvPr>
            <p:ph type="dt" sz="half" idx="1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1EC157C-FD61-41F0-AC8E-662FA4BBB2AE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p>
            <a:pPr>
              <a:buNone/>
            </a:pPr>
            <a:fld id="{9A0DB2DC-4C9A-4742-B13C-FB6460FD3503}" type="slidenum">
              <a:rPr lang="ru-RU" dirty="0">
                <a:latin typeface="Palatino Linotype" panose="02040502050505030304" pitchFamily="18" charset="0"/>
              </a:rPr>
            </a:fld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14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B6CB20-676C-4956-8D27-D46DC81A98E5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/>
          <p:nvPr/>
        </p:nvSpPr>
        <p:spPr>
          <a:xfrm>
            <a:off x="2435225" y="3332163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{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Date Placeholder 12"/>
          <p:cNvSpPr>
            <a:spLocks noGrp="1"/>
          </p:cNvSpPr>
          <p:nvPr>
            <p:ph type="dt" sz="half" idx="1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DE900E-1DBF-4264-A0F7-0E7DE57E9E6D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Slide Number Placeholder 13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p>
            <a:pPr>
              <a:buNone/>
            </a:pPr>
            <a:fld id="{9A0DB2DC-4C9A-4742-B13C-FB6460FD3503}" type="slidenum">
              <a:rPr lang="ru-RU" dirty="0">
                <a:latin typeface="Palatino Linotype" panose="02040502050505030304" pitchFamily="18" charset="0"/>
              </a:rPr>
            </a:fld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14" name="Footer Placeholder 1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B6CB20-676C-4956-8D27-D46DC81A98E5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B6CB20-676C-4956-8D27-D46DC81A98E5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67200" y="4075113"/>
            <a:ext cx="457200" cy="10144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{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F38C98B-D952-4AF4-880C-F536DEF089D6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p>
            <a:pPr>
              <a:buNone/>
            </a:pPr>
            <a:fld id="{9A0DB2DC-4C9A-4742-B13C-FB6460FD3503}" type="slidenum">
              <a:rPr lang="ru-RU" dirty="0">
                <a:latin typeface="Palatino Linotype" panose="02040502050505030304" pitchFamily="18" charset="0"/>
              </a:rPr>
            </a:fld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5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B6CB20-676C-4956-8D27-D46DC81A98E5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6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7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{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{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Date Placeholder 13"/>
          <p:cNvSpPr>
            <a:spLocks noGrp="1"/>
          </p:cNvSpPr>
          <p:nvPr>
            <p:ph type="dt" sz="half" idx="1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84E6E74-16D1-4E28-A27B-E56DBC237E59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Slide Number Placeholder 14"/>
          <p:cNvSpPr>
            <a:spLocks noGrp="1"/>
          </p:cNvSpPr>
          <p:nvPr>
            <p:ph type="sldNum" sz="quarter" idx="1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p>
            <a:pPr>
              <a:buNone/>
            </a:pPr>
            <a:fld id="{9A0DB2DC-4C9A-4742-B13C-FB6460FD3503}" type="slidenum">
              <a:rPr lang="ru-RU" dirty="0">
                <a:latin typeface="Palatino Linotype" panose="02040502050505030304" pitchFamily="18" charset="0"/>
              </a:rPr>
            </a:fld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15" name="Footer Placeholder 15"/>
          <p:cNvSpPr>
            <a:spLocks noGrp="1"/>
          </p:cNvSpPr>
          <p:nvPr>
            <p:ph type="ftr" sz="quarter" idx="1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B6CB20-676C-4956-8D27-D46DC81A98E5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B6CB20-676C-4956-8D27-D46DC81A98E5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{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14"/>
          <p:cNvSpPr>
            <a:spLocks noGrp="1"/>
          </p:cNvSpPr>
          <p:nvPr>
            <p:ph type="dt" sz="half" idx="1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1EC157C-FD61-41F0-AC8E-662FA4BBB2AE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p>
            <a:pPr>
              <a:buNone/>
            </a:pPr>
            <a:fld id="{9A0DB2DC-4C9A-4742-B13C-FB6460FD3503}" type="slidenum">
              <a:rPr lang="ru-RU" dirty="0">
                <a:latin typeface="Palatino Linotype" panose="02040502050505030304" pitchFamily="18" charset="0"/>
              </a:rPr>
            </a:fld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14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/>
          <p:nvPr/>
        </p:nvSpPr>
        <p:spPr>
          <a:xfrm>
            <a:off x="2435225" y="3332163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{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Date Placeholder 12"/>
          <p:cNvSpPr>
            <a:spLocks noGrp="1"/>
          </p:cNvSpPr>
          <p:nvPr>
            <p:ph type="dt" sz="half" idx="1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DE900E-1DBF-4264-A0F7-0E7DE57E9E6D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Slide Number Placeholder 13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p>
            <a:pPr>
              <a:buNone/>
            </a:pPr>
            <a:fld id="{9A0DB2DC-4C9A-4742-B13C-FB6460FD3503}" type="slidenum">
              <a:rPr lang="ru-RU" dirty="0">
                <a:latin typeface="Palatino Linotype" panose="02040502050505030304" pitchFamily="18" charset="0"/>
              </a:rPr>
            </a:fld>
            <a:endParaRPr lang="ru-RU" dirty="0">
              <a:latin typeface="Palatino Linotype" panose="02040502050505030304" pitchFamily="18" charset="0"/>
            </a:endParaRPr>
          </a:p>
        </p:txBody>
      </p:sp>
      <p:sp>
        <p:nvSpPr>
          <p:cNvPr id="14" name="Footer Placeholder 1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1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alpha val="6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B6CB20-676C-4956-8D27-D46DC81A98E5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alpha val="6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>
              <a:defRPr sz="1600">
                <a:solidFill>
                  <a:srgbClr val="FFFFFF"/>
                </a:solidFill>
                <a:latin typeface="Palatino Linotype" panose="02040502050505030304" pitchFamily="18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anose="0204050205050503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anose="0204050205050503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anose="0204050205050503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anose="02040502050505030304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905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5905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205" indent="-255905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905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905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5905" algn="l" defTabSz="914400" rtl="0" eaLnBrk="1" latinLnBrk="0" hangingPunct="1">
        <a:spcBef>
          <a:spcPct val="20000"/>
        </a:spcBef>
        <a:buSzPct val="60000"/>
        <a:buFont typeface="Wingdings" panose="05000000000000000000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5905" algn="l" defTabSz="914400" rtl="0" eaLnBrk="1" latinLnBrk="0" hangingPunct="1">
        <a:spcBef>
          <a:spcPct val="20000"/>
        </a:spcBef>
        <a:buSzPct val="60000"/>
        <a:buFont typeface="Wingdings" panose="05000000000000000000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5905" algn="l" defTabSz="914400" rtl="0" eaLnBrk="1" latinLnBrk="0" hangingPunct="1">
        <a:spcBef>
          <a:spcPct val="20000"/>
        </a:spcBef>
        <a:buSzPct val="60000"/>
        <a:buFont typeface="Wingdings" panose="05000000000000000000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5905" algn="l" defTabSz="914400" rtl="0" eaLnBrk="1" latinLnBrk="0" hangingPunct="1">
        <a:spcBef>
          <a:spcPct val="20000"/>
        </a:spcBef>
        <a:buSzPct val="60000"/>
        <a:buFont typeface="Wingdings" panose="05000000000000000000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1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alpha val="6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B6CB20-676C-4956-8D27-D46DC81A98E5}" type="datetimeFigureOut">
              <a:rPr kumimoji="0" lang="ru-RU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alpha val="6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>
              <a:defRPr sz="1600">
                <a:solidFill>
                  <a:srgbClr val="FFFFFF"/>
                </a:solidFill>
                <a:latin typeface="Palatino Linotype" panose="02040502050505030304" pitchFamily="18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/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anose="0204050205050503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anose="0204050205050503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anose="0204050205050503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anose="02040502050505030304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905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5905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205" indent="-255905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905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905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5905" algn="l" defTabSz="914400" rtl="0" eaLnBrk="1" latinLnBrk="0" hangingPunct="1">
        <a:spcBef>
          <a:spcPct val="20000"/>
        </a:spcBef>
        <a:buSzPct val="60000"/>
        <a:buFont typeface="Wingdings" panose="05000000000000000000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5905" algn="l" defTabSz="914400" rtl="0" eaLnBrk="1" latinLnBrk="0" hangingPunct="1">
        <a:spcBef>
          <a:spcPct val="20000"/>
        </a:spcBef>
        <a:buSzPct val="60000"/>
        <a:buFont typeface="Wingdings" panose="05000000000000000000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5905" algn="l" defTabSz="914400" rtl="0" eaLnBrk="1" latinLnBrk="0" hangingPunct="1">
        <a:spcBef>
          <a:spcPct val="20000"/>
        </a:spcBef>
        <a:buSzPct val="60000"/>
        <a:buFont typeface="Wingdings" panose="05000000000000000000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5905" algn="l" defTabSz="914400" rtl="0" eaLnBrk="1" latinLnBrk="0" hangingPunct="1">
        <a:spcBef>
          <a:spcPct val="20000"/>
        </a:spcBef>
        <a:buSzPct val="60000"/>
        <a:buFont typeface="Wingdings" panose="05000000000000000000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TextBox 2"/>
          <p:cNvSpPr txBox="1"/>
          <p:nvPr/>
        </p:nvSpPr>
        <p:spPr>
          <a:xfrm>
            <a:off x="395288" y="5445125"/>
            <a:ext cx="85693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1600" dirty="0">
                <a:latin typeface="Bahnschrift Condensed" panose="020B0502040204020203" pitchFamily="34" charset="0"/>
              </a:rPr>
              <a:t>Покачалов А.Г.,</a:t>
            </a:r>
            <a:endParaRPr sz="1600" dirty="0">
              <a:latin typeface="Bahnschrift Condensed" panose="020B0502040204020203" pitchFamily="34" charset="0"/>
            </a:endParaRPr>
          </a:p>
          <a:p>
            <a:pPr algn="ctr"/>
            <a:r>
              <a:rPr sz="1600" dirty="0">
                <a:latin typeface="Bahnschrift Condensed" panose="020B0502040204020203" pitchFamily="34" charset="0"/>
              </a:rPr>
              <a:t>учитель истории </a:t>
            </a:r>
            <a:endParaRPr sz="1600" dirty="0">
              <a:latin typeface="Bahnschrift Condensed" panose="020B0502040204020203" pitchFamily="34" charset="0"/>
            </a:endParaRPr>
          </a:p>
          <a:p>
            <a:pPr algn="ctr"/>
            <a:r>
              <a:rPr sz="1600" dirty="0">
                <a:latin typeface="Bahnschrift Condensed" panose="020B0502040204020203" pitchFamily="34" charset="0"/>
              </a:rPr>
              <a:t> Православной гимназии им. прп. Амвросия Оптинского</a:t>
            </a:r>
            <a:r>
              <a:rPr lang="ru-RU" sz="1600" dirty="0">
                <a:latin typeface="Bahnschrift Condensed" panose="020B0502040204020203" pitchFamily="34" charset="0"/>
              </a:rPr>
              <a:t> г. Липецка</a:t>
            </a:r>
            <a:endParaRPr lang="ru-RU" sz="1600" dirty="0">
              <a:latin typeface="Bahnschrift Condensed" panose="020B0502040204020203" pitchFamily="34" charset="0"/>
            </a:endParaRPr>
          </a:p>
        </p:txBody>
      </p:sp>
      <p:sp>
        <p:nvSpPr>
          <p:cNvPr id="8195" name="Прямоугольник 1"/>
          <p:cNvSpPr/>
          <p:nvPr/>
        </p:nvSpPr>
        <p:spPr>
          <a:xfrm>
            <a:off x="827405" y="2348865"/>
            <a:ext cx="7581265" cy="2399665"/>
          </a:xfrm>
          <a:prstGeom prst="rect">
            <a:avLst/>
          </a:prstGeom>
          <a:noFill/>
          <a:ln w="9525">
            <a:noFill/>
          </a:ln>
          <a:effectLst>
            <a:innerShdw blurRad="787400" dist="50800" dir="10800000">
              <a:schemeClr val="accent1">
                <a:alpha val="0"/>
              </a:schemeClr>
            </a:innerShdw>
          </a:effectLst>
        </p:spPr>
        <p:txBody>
          <a:bodyPr wrap="square">
            <a:spAutoFit/>
          </a:bodyPr>
          <a:p>
            <a:pPr algn="ctr">
              <a:spcBef>
                <a:spcPts val="600"/>
              </a:spcBef>
            </a:pPr>
            <a:r>
              <a:rPr lang="en-US" altLang="en-US" sz="2800" b="1" dirty="0">
                <a:latin typeface="Arial Black" panose="020B0A04020102020204" charset="0"/>
                <a:cs typeface="Arial Black" panose="020B0A04020102020204" charset="0"/>
                <a:sym typeface="+mn-ea"/>
              </a:rPr>
              <a:t>П</a:t>
            </a:r>
            <a:r>
              <a:rPr lang="ru-RU" altLang="en-US" sz="2800" b="1" dirty="0">
                <a:latin typeface="Arial Black" panose="020B0A04020102020204" charset="0"/>
                <a:cs typeface="Arial Black" panose="020B0A04020102020204" charset="0"/>
                <a:sym typeface="+mn-ea"/>
              </a:rPr>
              <a:t>АТРИАРШЕЕ ПРАВЛЕНИЕ </a:t>
            </a:r>
            <a:endParaRPr lang="ru-RU" altLang="en-US" sz="2800" b="1" dirty="0">
              <a:latin typeface="Arial Black" panose="020B0A04020102020204" charset="0"/>
              <a:cs typeface="Arial Black" panose="020B0A04020102020204" charset="0"/>
            </a:endParaRPr>
          </a:p>
          <a:p>
            <a:pPr algn="ctr">
              <a:spcBef>
                <a:spcPts val="600"/>
              </a:spcBef>
            </a:pPr>
            <a:r>
              <a:rPr lang="ru-RU" altLang="en-US" sz="2800" b="1" dirty="0">
                <a:latin typeface="Arial Black" panose="020B0A04020102020204" charset="0"/>
                <a:cs typeface="Arial Black" panose="020B0A04020102020204" charset="0"/>
                <a:sym typeface="+mn-ea"/>
              </a:rPr>
              <a:t>СВЯТИТЕЛЯ ТИХОНА (БЕЛЛАВИНА) </a:t>
            </a:r>
            <a:endParaRPr lang="ru-RU" altLang="en-US" sz="2800" b="1" dirty="0">
              <a:latin typeface="Arial Black" panose="020B0A04020102020204" charset="0"/>
              <a:cs typeface="Arial Black" panose="020B0A04020102020204" charset="0"/>
            </a:endParaRPr>
          </a:p>
          <a:p>
            <a:pPr algn="ctr">
              <a:spcBef>
                <a:spcPts val="600"/>
              </a:spcBef>
            </a:pPr>
            <a:r>
              <a:rPr lang="ru-RU" altLang="en-US" sz="2800" b="1" dirty="0">
                <a:latin typeface="Arial Black" panose="020B0A04020102020204" charset="0"/>
                <a:cs typeface="Arial Black" panose="020B0A04020102020204" charset="0"/>
                <a:sym typeface="+mn-ea"/>
              </a:rPr>
              <a:t>В ИСТОРИЧЕСКОЙ ПАРАДИГМЕ</a:t>
            </a:r>
            <a:endParaRPr lang="en-US" altLang="en-US" sz="2800" b="1" dirty="0">
              <a:latin typeface="Arial Black" panose="020B0A04020102020204" charset="0"/>
              <a:cs typeface="Arial Black" panose="020B0A04020102020204" charset="0"/>
            </a:endParaRPr>
          </a:p>
          <a:p>
            <a:endParaRPr sz="2800" b="1" i="1" dirty="0">
              <a:latin typeface="Bahnschrift Condensed" panose="020B0502040204020203" pitchFamily="34" charset="0"/>
            </a:endParaRPr>
          </a:p>
          <a:p>
            <a:endParaRPr sz="2800" dirty="0">
              <a:latin typeface="Bahnschrift Condensed" panose="020B0502040204020203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Прямоугольник 6"/>
          <p:cNvSpPr/>
          <p:nvPr/>
        </p:nvSpPr>
        <p:spPr>
          <a:xfrm rot="5400000">
            <a:off x="4942840" y="2689860"/>
            <a:ext cx="3147695" cy="4770120"/>
          </a:xfrm>
          <a:prstGeom prst="rect">
            <a:avLst/>
          </a:prstGeom>
          <a:solidFill>
            <a:schemeClr val="tx1"/>
          </a:solidFill>
          <a:effectLst>
            <a:outerShdw blurRad="50800" dist="50800" dir="5400000" algn="ctr" rotWithShape="0">
              <a:schemeClr val="tx1">
                <a:alpha val="10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5" name="Прямоугольник 4"/>
          <p:cNvSpPr/>
          <p:nvPr/>
        </p:nvSpPr>
        <p:spPr>
          <a:xfrm rot="5400000">
            <a:off x="996950" y="-734695"/>
            <a:ext cx="3161665" cy="4952365"/>
          </a:xfrm>
          <a:prstGeom prst="rect">
            <a:avLst/>
          </a:prstGeom>
          <a:solidFill>
            <a:schemeClr val="tx1"/>
          </a:solidFill>
          <a:effectLst>
            <a:outerShdw blurRad="50800" dist="50800" dir="5400000" algn="ctr" rotWithShape="0">
              <a:schemeClr val="tx1">
                <a:alpha val="10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pic>
        <p:nvPicPr>
          <p:cNvPr id="11266" name="Picture 5" descr="Православные юнармейц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3716338"/>
            <a:ext cx="4249737" cy="2830512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1269" name="Прямоугольник 1"/>
          <p:cNvSpPr/>
          <p:nvPr/>
        </p:nvSpPr>
        <p:spPr>
          <a:xfrm>
            <a:off x="4932363" y="404813"/>
            <a:ext cx="3816350" cy="67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latin typeface="Bahnschrift Condensed" panose="020B0502040204020203" pitchFamily="34" charset="0"/>
            </a:endParaRPr>
          </a:p>
          <a:p>
            <a:endParaRPr sz="2000" b="1" i="1" dirty="0">
              <a:latin typeface="Bahnschrift Condensed" panose="020B0502040204020203" pitchFamily="34" charset="0"/>
            </a:endParaRPr>
          </a:p>
        </p:txBody>
      </p:sp>
      <p:sp>
        <p:nvSpPr>
          <p:cNvPr id="11270" name="Прямоугольник 10"/>
          <p:cNvSpPr/>
          <p:nvPr/>
        </p:nvSpPr>
        <p:spPr>
          <a:xfrm>
            <a:off x="467360" y="3860800"/>
            <a:ext cx="35693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ru-RU" altLang="en-US" sz="2000" dirty="0">
                <a:latin typeface="Bahnschrift Condensed" panose="020B0502040204020203" pitchFamily="34" charset="0"/>
              </a:rPr>
              <a:t>«</a:t>
            </a:r>
            <a:r>
              <a:rPr lang="en-US" altLang="en-US" sz="2000" dirty="0">
                <a:latin typeface="Bahnschrift Condensed" panose="020B0502040204020203" pitchFamily="34" charset="0"/>
              </a:rPr>
              <a:t>Его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служение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было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непростым</a:t>
            </a:r>
            <a:r>
              <a:rPr lang="en-US" altLang="ru-RU" sz="2000" dirty="0">
                <a:latin typeface="Bahnschrift Condensed" panose="020B0502040204020203" pitchFamily="34" charset="0"/>
              </a:rPr>
              <a:t>: </a:t>
            </a:r>
            <a:r>
              <a:rPr lang="en-US" altLang="en-US" sz="2000" dirty="0">
                <a:latin typeface="Bahnschrift Condensed" panose="020B0502040204020203" pitchFamily="34" charset="0"/>
              </a:rPr>
              <a:t>ему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1800" dirty="0">
                <a:latin typeface="Bahnschrift Condensed" panose="020B0502040204020203" pitchFamily="34" charset="0"/>
              </a:rPr>
              <a:t>приходилось</a:t>
            </a:r>
            <a:r>
              <a:rPr lang="en-US" altLang="ru-RU" sz="18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выстраивать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отношения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с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правительством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и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помогать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пастве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в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условиях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складывающегося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атеистического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государства</a:t>
            </a:r>
            <a:r>
              <a:rPr lang="ru-RU" altLang="en-US" sz="2000" dirty="0">
                <a:latin typeface="Bahnschrift Condensed" panose="020B0502040204020203" pitchFamily="34" charset="0"/>
              </a:rPr>
              <a:t>». </a:t>
            </a:r>
            <a:endParaRPr lang="en-US" altLang="ru-RU" sz="2000" dirty="0">
              <a:latin typeface="Bahnschrift Condensed" panose="020B0502040204020203" pitchFamily="34" charset="0"/>
            </a:endParaRPr>
          </a:p>
          <a:p>
            <a:endParaRPr sz="2000" dirty="0">
              <a:latin typeface="Bahnschrift Condensed" panose="020B0502040204020203" pitchFamily="34" charset="0"/>
            </a:endParaRPr>
          </a:p>
        </p:txBody>
      </p:sp>
      <p:pic>
        <p:nvPicPr>
          <p:cNvPr id="2" name="Изображение 1"/>
          <p:cNvPicPr/>
          <p:nvPr/>
        </p:nvPicPr>
        <p:blipFill>
          <a:blip r:embed="rId2"/>
          <a:stretch>
            <a:fillRect/>
          </a:stretch>
        </p:blipFill>
        <p:spPr>
          <a:xfrm>
            <a:off x="395605" y="240665"/>
            <a:ext cx="4801870" cy="3081655"/>
          </a:xfrm>
          <a:prstGeom prst="rect">
            <a:avLst/>
          </a:prstGeom>
        </p:spPr>
      </p:pic>
      <p:pic>
        <p:nvPicPr>
          <p:cNvPr id="3" name="Изображение 2"/>
          <p:cNvPicPr/>
          <p:nvPr/>
        </p:nvPicPr>
        <p:blipFill>
          <a:blip r:embed="rId3"/>
          <a:stretch>
            <a:fillRect/>
          </a:stretch>
        </p:blipFill>
        <p:spPr>
          <a:xfrm>
            <a:off x="4388485" y="3573145"/>
            <a:ext cx="4615815" cy="3086100"/>
          </a:xfrm>
          <a:prstGeom prst="rect">
            <a:avLst/>
          </a:prstGeom>
        </p:spPr>
      </p:pic>
      <p:sp>
        <p:nvSpPr>
          <p:cNvPr id="4" name="Прямоугольник 10"/>
          <p:cNvSpPr/>
          <p:nvPr/>
        </p:nvSpPr>
        <p:spPr>
          <a:xfrm>
            <a:off x="5363845" y="692785"/>
            <a:ext cx="345694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Wingdings" panose="05000000000000000000" charset="0"/>
            </a:pPr>
            <a:r>
              <a:rPr lang="en-US" altLang="en-US" sz="2000" dirty="0">
                <a:latin typeface="Bahnschrift Condensed" panose="020B0502040204020203" pitchFamily="34" charset="0"/>
              </a:rPr>
              <a:t>Патриарх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Тихон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имел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важное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значение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в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истории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России </a:t>
            </a:r>
            <a:r>
              <a:rPr lang="en-US" altLang="en-US" sz="1800" dirty="0">
                <a:latin typeface="Bahnschrift Condensed" panose="020B0502040204020203" pitchFamily="34" charset="0"/>
              </a:rPr>
              <a:t>как</a:t>
            </a:r>
            <a:r>
              <a:rPr lang="en-US" altLang="ru-RU" sz="18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защитник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Р</a:t>
            </a:r>
            <a:r>
              <a:rPr lang="ru-RU" altLang="en-US" sz="2000" dirty="0">
                <a:latin typeface="Bahnschrift Condensed" panose="020B0502040204020203" pitchFamily="34" charset="0"/>
              </a:rPr>
              <a:t>ПЦ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в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период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сложных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исторических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событий</a:t>
            </a:r>
            <a:r>
              <a:rPr lang="en-US" altLang="ru-RU" sz="2000" dirty="0">
                <a:latin typeface="Bahnschrift Condensed" panose="020B0502040204020203" pitchFamily="34" charset="0"/>
              </a:rPr>
              <a:t>.</a:t>
            </a:r>
            <a:endParaRPr lang="en-US" altLang="ru-RU" sz="2000" dirty="0">
              <a:latin typeface="Bahnschrift Condensed" panose="020B0502040204020203" pitchFamily="34" charset="0"/>
            </a:endParaRPr>
          </a:p>
          <a:p>
            <a:endParaRPr sz="2000" dirty="0">
              <a:latin typeface="Bahnschrift Condensed" panose="020B0502040204020203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Прямоугольник 2"/>
          <p:cNvSpPr/>
          <p:nvPr/>
        </p:nvSpPr>
        <p:spPr>
          <a:xfrm rot="5400000">
            <a:off x="1639570" y="-335915"/>
            <a:ext cx="5401310" cy="7169785"/>
          </a:xfrm>
          <a:prstGeom prst="rect">
            <a:avLst/>
          </a:prstGeom>
          <a:solidFill>
            <a:schemeClr val="tx1"/>
          </a:solidFill>
          <a:effectLst>
            <a:outerShdw blurRad="50800" dist="50800" dir="5400000" algn="ctr" rotWithShape="0">
              <a:schemeClr val="tx1">
                <a:alpha val="10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1043305" y="620395"/>
            <a:ext cx="7144385" cy="520065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0" y="6165215"/>
            <a:ext cx="917638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ru-RU" altLang="en-US" sz="1600" dirty="0">
                <a:latin typeface="Bahnschrift Condensed" panose="020B0502040204020203" pitchFamily="34" charset="0"/>
              </a:rPr>
              <a:t>У гроба </a:t>
            </a:r>
            <a:r>
              <a:rPr lang="en-US" altLang="en-US" sz="1600" dirty="0">
                <a:latin typeface="Bahnschrift Condensed" panose="020B0502040204020203" pitchFamily="34" charset="0"/>
              </a:rPr>
              <a:t>Святейш</a:t>
            </a:r>
            <a:r>
              <a:rPr lang="ru-RU" altLang="en-US" sz="1600" dirty="0">
                <a:latin typeface="Bahnschrift Condensed" panose="020B0502040204020203" pitchFamily="34" charset="0"/>
              </a:rPr>
              <a:t>его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Патриарх</a:t>
            </a:r>
            <a:r>
              <a:rPr lang="ru-RU" altLang="en-US" sz="1600" dirty="0">
                <a:latin typeface="Bahnschrift Condensed" panose="020B0502040204020203" pitchFamily="34" charset="0"/>
              </a:rPr>
              <a:t>а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Тихон</a:t>
            </a:r>
            <a:r>
              <a:rPr lang="ru-RU" altLang="en-US" sz="1600" dirty="0">
                <a:latin typeface="Bahnschrift Condensed" panose="020B0502040204020203" pitchFamily="34" charset="0"/>
              </a:rPr>
              <a:t>а. 1925 год</a:t>
            </a:r>
            <a:endParaRPr lang="ru-RU" altLang="en-US" sz="1600" dirty="0">
              <a:latin typeface="Bahnschrift Condensed" panose="020B0502040204020203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2"/>
          <p:cNvSpPr txBox="1"/>
          <p:nvPr/>
        </p:nvSpPr>
        <p:spPr>
          <a:xfrm>
            <a:off x="359410" y="1196340"/>
            <a:ext cx="8413750" cy="4954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algn="just">
              <a:buFont typeface="Wingdings" panose="05000000000000000000" charset="0"/>
              <a:buChar char="ü"/>
            </a:pPr>
            <a:r>
              <a:rPr lang="en-US" altLang="ru-RU" sz="2800" dirty="0">
                <a:latin typeface="Bahnschrift Condensed" panose="020B0502040204020203" pitchFamily="34" charset="0"/>
              </a:rPr>
              <a:t>9 </a:t>
            </a:r>
            <a:r>
              <a:rPr lang="en-US" altLang="en-US" sz="2800" dirty="0">
                <a:latin typeface="Bahnschrift Condensed" panose="020B0502040204020203" pitchFamily="34" charset="0"/>
              </a:rPr>
              <a:t>октября</a:t>
            </a:r>
            <a:r>
              <a:rPr lang="en-US" altLang="ru-RU" sz="2800" dirty="0">
                <a:latin typeface="Bahnschrift Condensed" panose="020B0502040204020203" pitchFamily="34" charset="0"/>
              </a:rPr>
              <a:t> 1989 </a:t>
            </a:r>
            <a:r>
              <a:rPr lang="en-US" altLang="en-US" sz="2800" dirty="0">
                <a:latin typeface="Bahnschrift Condensed" panose="020B0502040204020203" pitchFamily="34" charset="0"/>
              </a:rPr>
              <a:t>г</a:t>
            </a:r>
            <a:r>
              <a:rPr lang="ru-RU" altLang="en-US" sz="2800" dirty="0">
                <a:latin typeface="Bahnschrift Condensed" panose="020B0502040204020203" pitchFamily="34" charset="0"/>
              </a:rPr>
              <a:t>ода </a:t>
            </a:r>
            <a:r>
              <a:rPr lang="en-US" altLang="en-US" sz="2000" dirty="0">
                <a:latin typeface="Bahnschrift Condensed" panose="020B0502040204020203" pitchFamily="34" charset="0"/>
              </a:rPr>
              <a:t>решением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Архиерейского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Собора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РПЦ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Святейший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Патриарх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Тихон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был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причислен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к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лику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святы</a:t>
            </a:r>
            <a:r>
              <a:rPr lang="ru-RU" altLang="en-US" sz="2000" dirty="0">
                <a:latin typeface="Bahnschrift Condensed" panose="020B0502040204020203" pitchFamily="34" charset="0"/>
              </a:rPr>
              <a:t>х.</a:t>
            </a:r>
            <a:endParaRPr lang="en-US" altLang="ru-RU" sz="2000" dirty="0">
              <a:latin typeface="Bahnschrift Condensed" panose="020B0502040204020203" pitchFamily="34" charset="0"/>
            </a:endParaRPr>
          </a:p>
          <a:p>
            <a:pPr marL="342900" indent="-342900">
              <a:buFont typeface="Wingdings" panose="05000000000000000000" charset="0"/>
              <a:buChar char="ü"/>
            </a:pPr>
            <a:endParaRPr lang="en-US" altLang="en-US" sz="2000" dirty="0">
              <a:latin typeface="Bahnschrift Condensed" panose="020B0502040204020203" pitchFamily="34" charset="0"/>
            </a:endParaRPr>
          </a:p>
          <a:p>
            <a:pPr marL="342900" indent="-342900">
              <a:buFont typeface="Wingdings" panose="05000000000000000000" charset="0"/>
              <a:buChar char="ü"/>
            </a:pPr>
            <a:endParaRPr lang="en-US" altLang="en-US" sz="2000" dirty="0">
              <a:latin typeface="Bahnschrift Condensed" panose="020B0502040204020203" pitchFamily="34" charset="0"/>
            </a:endParaRPr>
          </a:p>
          <a:p>
            <a:pPr marL="342900" indent="-342900">
              <a:buFont typeface="Wingdings" panose="05000000000000000000" charset="0"/>
              <a:buChar char="ü"/>
            </a:pPr>
            <a:endParaRPr lang="en-US" altLang="en-US" sz="2000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charset="0"/>
            </a:pPr>
            <a:r>
              <a:rPr lang="en-US" altLang="en-US" sz="3200" b="1" dirty="0">
                <a:latin typeface="Bahnschrift Condensed" panose="020B0502040204020203" pitchFamily="34" charset="0"/>
              </a:rPr>
              <a:t>Дни</a:t>
            </a:r>
            <a:r>
              <a:rPr lang="en-US" altLang="ru-RU" sz="32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3200" b="1" dirty="0">
                <a:latin typeface="Bahnschrift Condensed" panose="020B0502040204020203" pitchFamily="34" charset="0"/>
              </a:rPr>
              <a:t>памяти</a:t>
            </a:r>
            <a:r>
              <a:rPr lang="en-US" altLang="ru-RU" sz="32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3200" b="1" dirty="0">
                <a:latin typeface="Bahnschrift Condensed" panose="020B0502040204020203" pitchFamily="34" charset="0"/>
              </a:rPr>
              <a:t>Патриарха</a:t>
            </a:r>
            <a:r>
              <a:rPr lang="en-US" altLang="ru-RU" sz="32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3200" b="1" dirty="0">
                <a:latin typeface="Bahnschrift Condensed" panose="020B0502040204020203" pitchFamily="34" charset="0"/>
              </a:rPr>
              <a:t>Тихона</a:t>
            </a:r>
            <a:endParaRPr lang="en-US" altLang="ru-RU" sz="3200" dirty="0">
              <a:latin typeface="Bahnschrift Condensed" panose="020B0502040204020203" pitchFamily="34" charset="0"/>
            </a:endParaRPr>
          </a:p>
          <a:p>
            <a:pPr marL="457200" indent="-457200">
              <a:buFont typeface="Wingdings" panose="05000000000000000000" charset="0"/>
              <a:buChar char="q"/>
            </a:pPr>
            <a:endParaRPr lang="en-US" altLang="ru-RU" sz="2000" dirty="0">
              <a:latin typeface="Bahnschrift Condensed" panose="020B0502040204020203" pitchFamily="34" charset="0"/>
            </a:endParaRPr>
          </a:p>
          <a:p>
            <a:pPr marL="457200" indent="-457200">
              <a:buFont typeface="Wingdings" panose="05000000000000000000" charset="0"/>
              <a:buChar char="q"/>
            </a:pPr>
            <a:r>
              <a:rPr lang="en-US" altLang="ru-RU" sz="2400" dirty="0">
                <a:latin typeface="Bahnschrift Condensed" panose="020B0502040204020203" pitchFamily="34" charset="0"/>
              </a:rPr>
              <a:t>9 (22) </a:t>
            </a:r>
            <a:r>
              <a:rPr lang="en-US" altLang="en-US" sz="2400" dirty="0">
                <a:latin typeface="Bahnschrift Condensed" panose="020B0502040204020203" pitchFamily="34" charset="0"/>
              </a:rPr>
              <a:t>февраля</a:t>
            </a:r>
            <a:r>
              <a:rPr lang="en-US" altLang="ru-RU" sz="2000" dirty="0">
                <a:latin typeface="Bahnschrift Condensed" panose="020B0502040204020203" pitchFamily="34" charset="0"/>
              </a:rPr>
              <a:t> — </a:t>
            </a:r>
            <a:r>
              <a:rPr lang="en-US" altLang="en-US" sz="2000" dirty="0">
                <a:latin typeface="Bahnschrift Condensed" panose="020B0502040204020203" pitchFamily="34" charset="0"/>
              </a:rPr>
              <a:t>обретение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мощей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свт</a:t>
            </a:r>
            <a:r>
              <a:rPr lang="en-US" altLang="ru-RU" sz="2000" dirty="0">
                <a:latin typeface="Bahnschrift Condensed" panose="020B0502040204020203" pitchFamily="34" charset="0"/>
              </a:rPr>
              <a:t>. </a:t>
            </a:r>
            <a:r>
              <a:rPr lang="en-US" altLang="en-US" sz="2000" dirty="0">
                <a:latin typeface="Bahnschrift Condensed" panose="020B0502040204020203" pitchFamily="34" charset="0"/>
              </a:rPr>
              <a:t>Тихона</a:t>
            </a:r>
            <a:r>
              <a:rPr lang="en-US" altLang="ru-RU" sz="2000" dirty="0">
                <a:latin typeface="Bahnschrift Condensed" panose="020B0502040204020203" pitchFamily="34" charset="0"/>
              </a:rPr>
              <a:t>.</a:t>
            </a:r>
            <a:endParaRPr lang="en-US" altLang="ru-RU" sz="2000" dirty="0">
              <a:latin typeface="Bahnschrift Condensed" panose="020B0502040204020203" pitchFamily="34" charset="0"/>
            </a:endParaRPr>
          </a:p>
          <a:p>
            <a:pPr marL="457200" indent="-457200">
              <a:buFont typeface="Wingdings" panose="05000000000000000000" charset="0"/>
              <a:buChar char="q"/>
            </a:pPr>
            <a:endParaRPr lang="en-US" altLang="ru-RU" sz="2000" dirty="0">
              <a:latin typeface="Bahnschrift Condensed" panose="020B0502040204020203" pitchFamily="34" charset="0"/>
            </a:endParaRPr>
          </a:p>
          <a:p>
            <a:pPr marL="457200" indent="-457200">
              <a:buFont typeface="Wingdings" panose="05000000000000000000" charset="0"/>
              <a:buChar char="q"/>
            </a:pPr>
            <a:r>
              <a:rPr lang="en-US" altLang="ru-RU" sz="2400" dirty="0">
                <a:latin typeface="Bahnschrift Condensed" panose="020B0502040204020203" pitchFamily="34" charset="0"/>
              </a:rPr>
              <a:t>25 </a:t>
            </a:r>
            <a:r>
              <a:rPr lang="en-US" altLang="en-US" sz="2400" dirty="0">
                <a:latin typeface="Bahnschrift Condensed" panose="020B0502040204020203" pitchFamily="34" charset="0"/>
              </a:rPr>
              <a:t>марта</a:t>
            </a:r>
            <a:r>
              <a:rPr lang="en-US" altLang="ru-RU" sz="2400" dirty="0">
                <a:latin typeface="Bahnschrift Condensed" panose="020B0502040204020203" pitchFamily="34" charset="0"/>
              </a:rPr>
              <a:t> (7 </a:t>
            </a:r>
            <a:r>
              <a:rPr lang="en-US" altLang="en-US" sz="2400" dirty="0">
                <a:latin typeface="Bahnschrift Condensed" panose="020B0502040204020203" pitchFamily="34" charset="0"/>
              </a:rPr>
              <a:t>апреля</a:t>
            </a:r>
            <a:r>
              <a:rPr lang="en-US" altLang="ru-RU" sz="2400" dirty="0">
                <a:latin typeface="Bahnschrift Condensed" panose="020B0502040204020203" pitchFamily="34" charset="0"/>
              </a:rPr>
              <a:t>) 1925 </a:t>
            </a:r>
            <a:r>
              <a:rPr lang="en-US" altLang="en-US" sz="2400" dirty="0">
                <a:latin typeface="Bahnschrift Condensed" panose="020B0502040204020203" pitchFamily="34" charset="0"/>
              </a:rPr>
              <a:t>г</a:t>
            </a:r>
            <a:r>
              <a:rPr lang="en-US" altLang="ru-RU" sz="2400" dirty="0">
                <a:latin typeface="Bahnschrift Condensed" panose="020B0502040204020203" pitchFamily="34" charset="0"/>
              </a:rPr>
              <a:t>.</a:t>
            </a:r>
            <a:r>
              <a:rPr lang="en-US" altLang="ru-RU" sz="2000" dirty="0">
                <a:latin typeface="Bahnschrift Condensed" panose="020B0502040204020203" pitchFamily="34" charset="0"/>
              </a:rPr>
              <a:t> — </a:t>
            </a:r>
            <a:r>
              <a:rPr lang="en-US" altLang="en-US" sz="2000" dirty="0">
                <a:latin typeface="Bahnschrift Condensed" panose="020B0502040204020203" pitchFamily="34" charset="0"/>
              </a:rPr>
              <a:t>преставление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свт</a:t>
            </a:r>
            <a:r>
              <a:rPr lang="en-US" altLang="ru-RU" sz="2000" dirty="0">
                <a:latin typeface="Bahnschrift Condensed" panose="020B0502040204020203" pitchFamily="34" charset="0"/>
              </a:rPr>
              <a:t>. </a:t>
            </a:r>
            <a:r>
              <a:rPr lang="en-US" altLang="en-US" sz="2000" dirty="0">
                <a:latin typeface="Bahnschrift Condensed" panose="020B0502040204020203" pitchFamily="34" charset="0"/>
              </a:rPr>
              <a:t>Тихона</a:t>
            </a:r>
            <a:r>
              <a:rPr lang="en-US" altLang="ru-RU" sz="2000" dirty="0">
                <a:latin typeface="Bahnschrift Condensed" panose="020B0502040204020203" pitchFamily="34" charset="0"/>
              </a:rPr>
              <a:t>.</a:t>
            </a:r>
            <a:endParaRPr lang="en-US" altLang="ru-RU" sz="2000" dirty="0">
              <a:latin typeface="Bahnschrift Condensed" panose="020B0502040204020203" pitchFamily="34" charset="0"/>
            </a:endParaRPr>
          </a:p>
          <a:p>
            <a:pPr marL="457200" indent="-457200">
              <a:buFont typeface="Wingdings" panose="05000000000000000000" charset="0"/>
              <a:buChar char="q"/>
            </a:pPr>
            <a:endParaRPr lang="en-US" altLang="ru-RU" sz="2000" dirty="0">
              <a:latin typeface="Bahnschrift Condensed" panose="020B0502040204020203" pitchFamily="34" charset="0"/>
            </a:endParaRPr>
          </a:p>
          <a:p>
            <a:pPr marL="457200" indent="-457200">
              <a:buFont typeface="Wingdings" panose="05000000000000000000" charset="0"/>
              <a:buChar char="q"/>
            </a:pPr>
            <a:r>
              <a:rPr lang="en-US" altLang="ru-RU" sz="2400" dirty="0">
                <a:latin typeface="Bahnschrift Condensed" panose="020B0502040204020203" pitchFamily="34" charset="0"/>
              </a:rPr>
              <a:t>5 (18) </a:t>
            </a:r>
            <a:r>
              <a:rPr lang="en-US" altLang="en-US" sz="2400" dirty="0">
                <a:latin typeface="Bahnschrift Condensed" panose="020B0502040204020203" pitchFamily="34" charset="0"/>
              </a:rPr>
              <a:t>октября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ru-RU" sz="2000" dirty="0">
                <a:latin typeface="Bahnschrift Condensed" panose="020B0502040204020203" pitchFamily="34" charset="0"/>
              </a:rPr>
              <a:t>— </a:t>
            </a:r>
            <a:r>
              <a:rPr lang="en-US" altLang="en-US" sz="2000" dirty="0">
                <a:latin typeface="Bahnschrift Condensed" panose="020B0502040204020203" pitchFamily="34" charset="0"/>
              </a:rPr>
              <a:t>Собор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Московских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святителей</a:t>
            </a:r>
            <a:endParaRPr lang="en-US" altLang="en-US" sz="2000" dirty="0">
              <a:latin typeface="Bahnschrift Condensed" panose="020B0502040204020203" pitchFamily="34" charset="0"/>
            </a:endParaRPr>
          </a:p>
          <a:p>
            <a:pPr marL="457200" indent="-457200">
              <a:buFont typeface="Wingdings" panose="05000000000000000000" charset="0"/>
              <a:buChar char="q"/>
            </a:pPr>
            <a:endParaRPr lang="en-US" altLang="ru-RU" sz="2000" dirty="0">
              <a:latin typeface="Bahnschrift Condensed" panose="020B0502040204020203" pitchFamily="34" charset="0"/>
            </a:endParaRPr>
          </a:p>
          <a:p>
            <a:pPr marL="457200" indent="-457200">
              <a:buFont typeface="Wingdings" panose="05000000000000000000" charset="0"/>
              <a:buChar char="q"/>
            </a:pPr>
            <a:r>
              <a:rPr lang="en-US" altLang="ru-RU" sz="2400" dirty="0">
                <a:latin typeface="Bahnschrift Condensed" panose="020B0502040204020203" pitchFamily="34" charset="0"/>
              </a:rPr>
              <a:t>5 (18)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ноября</a:t>
            </a:r>
            <a:r>
              <a:rPr lang="en-US" altLang="ru-RU" sz="2000" dirty="0">
                <a:latin typeface="Bahnschrift Condensed" panose="020B0502040204020203" pitchFamily="34" charset="0"/>
              </a:rPr>
              <a:t> — </a:t>
            </a:r>
            <a:r>
              <a:rPr lang="ru-RU" altLang="en-US" sz="2000" dirty="0">
                <a:latin typeface="Bahnschrift Condensed" panose="020B0502040204020203" pitchFamily="34" charset="0"/>
              </a:rPr>
              <a:t>и</a:t>
            </a:r>
            <a:r>
              <a:rPr lang="en-US" altLang="en-US" sz="2000" dirty="0">
                <a:latin typeface="Bahnschrift Condensed" panose="020B0502040204020203" pitchFamily="34" charset="0"/>
              </a:rPr>
              <a:t>збрание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на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патриарший</a:t>
            </a:r>
            <a:r>
              <a:rPr lang="en-US" altLang="ru-RU" sz="2000" dirty="0">
                <a:latin typeface="Bahnschrift Condensed" panose="020B0502040204020203" pitchFamily="34" charset="0"/>
              </a:rPr>
              <a:t> </a:t>
            </a:r>
            <a:r>
              <a:rPr lang="en-US" altLang="en-US" sz="2000" dirty="0">
                <a:latin typeface="Bahnschrift Condensed" panose="020B0502040204020203" pitchFamily="34" charset="0"/>
              </a:rPr>
              <a:t>престол</a:t>
            </a:r>
            <a:r>
              <a:rPr lang="en-US" altLang="ru-RU" sz="2000" dirty="0">
                <a:latin typeface="Bahnschrift Condensed" panose="020B0502040204020203" pitchFamily="34" charset="0"/>
              </a:rPr>
              <a:t>.</a:t>
            </a:r>
            <a:endParaRPr lang="en-US" altLang="ru-RU" sz="2000" dirty="0">
              <a:latin typeface="Bahnschrift Condensed" panose="020B0502040204020203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1"/>
          <p:cNvSpPr txBox="1"/>
          <p:nvPr/>
        </p:nvSpPr>
        <p:spPr>
          <a:xfrm>
            <a:off x="755650" y="2636838"/>
            <a:ext cx="432117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4000" dirty="0">
                <a:latin typeface="Bahnschrift Condensed" panose="020B0502040204020203" pitchFamily="34" charset="0"/>
              </a:rPr>
              <a:t>Спасибо </a:t>
            </a:r>
            <a:endParaRPr sz="4000" dirty="0">
              <a:latin typeface="Bahnschrift Condensed" panose="020B0502040204020203" pitchFamily="34" charset="0"/>
            </a:endParaRPr>
          </a:p>
          <a:p>
            <a:r>
              <a:rPr sz="4000" dirty="0">
                <a:latin typeface="Bahnschrift Condensed" panose="020B0502040204020203" pitchFamily="34" charset="0"/>
              </a:rPr>
              <a:t>за внимание!</a:t>
            </a:r>
            <a:endParaRPr sz="4000" dirty="0">
              <a:latin typeface="Bahnschrift Condensed" panose="020B0502040204020203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6948488" y="0"/>
            <a:ext cx="0" cy="6858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100888" y="152400"/>
            <a:ext cx="0" cy="6858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253288" y="304800"/>
            <a:ext cx="0" cy="6858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7405688" y="457200"/>
            <a:ext cx="0" cy="6858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558088" y="609600"/>
            <a:ext cx="0" cy="6858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7710488" y="762000"/>
            <a:ext cx="0" cy="6858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7862888" y="914400"/>
            <a:ext cx="0" cy="6858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Прямоугольник 2"/>
          <p:cNvSpPr/>
          <p:nvPr/>
        </p:nvSpPr>
        <p:spPr>
          <a:xfrm>
            <a:off x="207010" y="476250"/>
            <a:ext cx="3950970" cy="5819775"/>
          </a:xfrm>
          <a:prstGeom prst="rect">
            <a:avLst/>
          </a:prstGeom>
          <a:solidFill>
            <a:schemeClr val="tx1"/>
          </a:solidFill>
          <a:effectLst>
            <a:outerShdw blurRad="50800" dist="50800" dir="5400000" algn="ctr" rotWithShape="0">
              <a:schemeClr val="tx1">
                <a:alpha val="10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8194" name="Прямоугольник 1"/>
          <p:cNvSpPr/>
          <p:nvPr/>
        </p:nvSpPr>
        <p:spPr>
          <a:xfrm>
            <a:off x="539750" y="1557338"/>
            <a:ext cx="38877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dirty="0">
                <a:latin typeface="Bahnschrift Condensed" panose="020B0502040204020203" pitchFamily="34" charset="0"/>
              </a:rPr>
              <a:t> </a:t>
            </a:r>
            <a:endParaRPr b="1" i="1" dirty="0">
              <a:latin typeface="Bahnschrift Condensed" panose="020B0502040204020203" pitchFamily="34" charset="0"/>
            </a:endParaRPr>
          </a:p>
          <a:p>
            <a:endParaRPr dirty="0">
              <a:latin typeface="Bahnschrift Condensed" panose="020B0502040204020203" pitchFamily="34" charset="0"/>
            </a:endParaRPr>
          </a:p>
        </p:txBody>
      </p:sp>
      <p:sp>
        <p:nvSpPr>
          <p:cNvPr id="8195" name="Прямоугольник 1"/>
          <p:cNvSpPr/>
          <p:nvPr/>
        </p:nvSpPr>
        <p:spPr>
          <a:xfrm>
            <a:off x="4716145" y="2132965"/>
            <a:ext cx="4109720" cy="2953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ru-RU" sz="3200" u="sng" dirty="0">
                <a:latin typeface="Bahnschrift Condensed" panose="020B0502040204020203" pitchFamily="34" charset="0"/>
              </a:rPr>
              <a:t>Святитель Тихон Московский</a:t>
            </a:r>
            <a:endParaRPr sz="3200" u="sng" dirty="0">
              <a:latin typeface="Bahnschrift Condensed" panose="020B0502040204020203" pitchFamily="34" charset="0"/>
            </a:endParaRPr>
          </a:p>
          <a:p>
            <a:endParaRPr sz="2400" b="1" i="1" dirty="0">
              <a:latin typeface="Bahnschrift Condensed" panose="020B0502040204020203" pitchFamily="34" charset="0"/>
            </a:endParaRPr>
          </a:p>
          <a:p>
            <a:pPr marL="342900" indent="-342900">
              <a:buFont typeface="Wingdings" panose="05000000000000000000" charset="0"/>
              <a:buChar char="q"/>
            </a:pPr>
            <a:r>
              <a:rPr sz="2000" b="1" i="1" dirty="0">
                <a:latin typeface="Bahnschrift Condensed" panose="020B0502040204020203" pitchFamily="34" charset="0"/>
              </a:rPr>
              <a:t>Год</a:t>
            </a:r>
            <a:r>
              <a:rPr lang="ru-RU" sz="2000" b="1" i="1" dirty="0">
                <a:latin typeface="Bahnschrift Condensed" panose="020B0502040204020203" pitchFamily="34" charset="0"/>
              </a:rPr>
              <a:t>ы</a:t>
            </a:r>
            <a:r>
              <a:rPr sz="2000" b="1" i="1" dirty="0">
                <a:latin typeface="Bahnschrift Condensed" panose="020B0502040204020203" pitchFamily="34" charset="0"/>
              </a:rPr>
              <a:t> </a:t>
            </a:r>
            <a:r>
              <a:rPr lang="ru-RU" sz="2000" b="1" i="1" dirty="0">
                <a:latin typeface="Bahnschrift Condensed" panose="020B0502040204020203" pitchFamily="34" charset="0"/>
              </a:rPr>
              <a:t>жизни</a:t>
            </a:r>
            <a:r>
              <a:rPr sz="2000" b="1" i="1" dirty="0">
                <a:latin typeface="Bahnschrift Condensed" panose="020B0502040204020203" pitchFamily="34" charset="0"/>
              </a:rPr>
              <a:t> – </a:t>
            </a:r>
            <a:r>
              <a:rPr lang="ru-RU" sz="2000" b="1" i="1" dirty="0">
                <a:latin typeface="Bahnschrift Condensed" panose="020B0502040204020203" pitchFamily="34" charset="0"/>
              </a:rPr>
              <a:t>1865-1925 ;</a:t>
            </a:r>
            <a:endParaRPr sz="2000" b="1" i="1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sz="2000" b="1" i="1" dirty="0">
                <a:latin typeface="Bahnschrift Condensed" panose="020B0502040204020203" pitchFamily="34" charset="0"/>
              </a:rPr>
              <a:t> Патриаршее правление</a:t>
            </a:r>
            <a:r>
              <a:rPr sz="2000" b="1" i="1" dirty="0">
                <a:latin typeface="Bahnschrift Condensed" panose="020B0502040204020203" pitchFamily="34" charset="0"/>
              </a:rPr>
              <a:t> – </a:t>
            </a:r>
            <a:endParaRPr sz="2000" b="1" i="1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r>
              <a:rPr lang="ru-RU" sz="2000" b="1" i="1" dirty="0">
                <a:latin typeface="Bahnschrift Condensed" panose="020B0502040204020203" pitchFamily="34" charset="0"/>
              </a:rPr>
              <a:t>1917-1925. </a:t>
            </a:r>
            <a:endParaRPr sz="2000" b="1" i="1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endParaRPr sz="2000" b="1" i="1" dirty="0">
              <a:latin typeface="Bahnschrift Condensed" panose="020B0502040204020203" pitchFamily="34" charset="0"/>
            </a:endParaRPr>
          </a:p>
          <a:p>
            <a:endParaRPr dirty="0">
              <a:latin typeface="Bahnschrift Condensed" panose="020B0502040204020203" pitchFamily="34" charset="0"/>
            </a:endParaRPr>
          </a:p>
        </p:txBody>
      </p:sp>
      <p:pic>
        <p:nvPicPr>
          <p:cNvPr id="6" name="Изображение 5"/>
          <p:cNvPicPr/>
          <p:nvPr/>
        </p:nvPicPr>
        <p:blipFill>
          <a:blip r:embed="rId1"/>
          <a:stretch>
            <a:fillRect/>
          </a:stretch>
        </p:blipFill>
        <p:spPr>
          <a:xfrm>
            <a:off x="539750" y="366395"/>
            <a:ext cx="3792855" cy="59296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Прямоугольник 2"/>
          <p:cNvSpPr/>
          <p:nvPr/>
        </p:nvSpPr>
        <p:spPr>
          <a:xfrm rot="5400000">
            <a:off x="2112645" y="-375285"/>
            <a:ext cx="4415790" cy="7127875"/>
          </a:xfrm>
          <a:prstGeom prst="rect">
            <a:avLst/>
          </a:prstGeom>
          <a:solidFill>
            <a:schemeClr val="tx1"/>
          </a:solidFill>
          <a:effectLst>
            <a:outerShdw blurRad="50800" dist="50800" dir="5400000" algn="ctr" rotWithShape="0">
              <a:schemeClr val="tx1">
                <a:alpha val="10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971550" y="848995"/>
            <a:ext cx="7076440" cy="4342765"/>
          </a:xfrm>
          <a:prstGeom prst="rect">
            <a:avLst/>
          </a:prstGeom>
        </p:spPr>
      </p:pic>
      <p:sp>
        <p:nvSpPr>
          <p:cNvPr id="14338" name="TextBox 2"/>
          <p:cNvSpPr txBox="1"/>
          <p:nvPr/>
        </p:nvSpPr>
        <p:spPr>
          <a:xfrm>
            <a:off x="107315" y="5805170"/>
            <a:ext cx="9176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en-US" sz="1600" dirty="0">
                <a:latin typeface="Bahnschrift Condensed" panose="020B0502040204020203" pitchFamily="34" charset="0"/>
              </a:rPr>
              <a:t>Святейший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Патриарх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Тихон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с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Преосвященными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архипастырями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во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время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заседания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Поместного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Собора</a:t>
            </a:r>
            <a:r>
              <a:rPr lang="en-US" altLang="ru-RU" sz="1600" dirty="0">
                <a:latin typeface="Bahnschrift Condensed" panose="020B0502040204020203" pitchFamily="34" charset="0"/>
              </a:rPr>
              <a:t>. </a:t>
            </a:r>
            <a:r>
              <a:rPr lang="en-US" altLang="en-US" sz="1600" dirty="0">
                <a:latin typeface="Bahnschrift Condensed" panose="020B0502040204020203" pitchFamily="34" charset="0"/>
              </a:rPr>
              <a:t>Москва</a:t>
            </a:r>
            <a:r>
              <a:rPr lang="en-US" altLang="ru-RU" sz="1600" dirty="0">
                <a:latin typeface="Bahnschrift Condensed" panose="020B0502040204020203" pitchFamily="34" charset="0"/>
              </a:rPr>
              <a:t>. </a:t>
            </a:r>
            <a:r>
              <a:rPr lang="en-US" altLang="en-US" sz="1600" dirty="0">
                <a:latin typeface="Bahnschrift Condensed" panose="020B0502040204020203" pitchFamily="34" charset="0"/>
              </a:rPr>
              <a:t>Декабрь</a:t>
            </a:r>
            <a:r>
              <a:rPr lang="en-US" altLang="ru-RU" sz="1600" dirty="0">
                <a:latin typeface="Bahnschrift Condensed" panose="020B0502040204020203" pitchFamily="34" charset="0"/>
              </a:rPr>
              <a:t> 1917 </a:t>
            </a:r>
            <a:r>
              <a:rPr lang="en-US" altLang="en-US" sz="1600" dirty="0">
                <a:latin typeface="Bahnschrift Condensed" panose="020B0502040204020203" pitchFamily="34" charset="0"/>
              </a:rPr>
              <a:t>г</a:t>
            </a:r>
            <a:r>
              <a:rPr lang="en-US" altLang="ru-RU" sz="1600" dirty="0">
                <a:latin typeface="Bahnschrift Condensed" panose="020B0502040204020203" pitchFamily="34" charset="0"/>
              </a:rPr>
              <a:t>. (</a:t>
            </a:r>
            <a:r>
              <a:rPr lang="en-US" altLang="en-US" sz="1600" dirty="0">
                <a:latin typeface="Bahnschrift Condensed" panose="020B0502040204020203" pitchFamily="34" charset="0"/>
              </a:rPr>
              <a:t>ЦАК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МДА</a:t>
            </a:r>
            <a:r>
              <a:rPr lang="en-US" altLang="ru-RU" sz="1600" dirty="0">
                <a:latin typeface="Bahnschrift Condensed" panose="020B0502040204020203" pitchFamily="34" charset="0"/>
              </a:rPr>
              <a:t>).</a:t>
            </a:r>
            <a:endParaRPr sz="1600" dirty="0">
              <a:latin typeface="Bahnschrift Condensed" panose="020B0502040204020203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2"/>
          <p:cNvSpPr txBox="1"/>
          <p:nvPr/>
        </p:nvSpPr>
        <p:spPr>
          <a:xfrm>
            <a:off x="251460" y="613410"/>
            <a:ext cx="8642350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</a:pPr>
            <a:r>
              <a:rPr lang="" altLang="en-US" sz="2800" b="1" dirty="0">
                <a:latin typeface="Bahnschrift Condensed" panose="020B0502040204020203" pitchFamily="34" charset="0"/>
              </a:rPr>
              <a:t>«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Позиция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патриарха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складывалась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постепенно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под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воздействием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целого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ряда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факторов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еще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с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конца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1918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г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.,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разделялась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Священным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Синодом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.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Окончательно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и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определенно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она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была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высказана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в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его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послании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от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5 (18)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марта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1918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г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.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с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призывом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к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прекращению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междоусобной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брани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(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Акты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, 1994, 107-109),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а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также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в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отказе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,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по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свидетельствам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современников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 </a:t>
            </a:r>
            <a:r>
              <a:rPr lang="zh-CN" altLang="en-US" sz="2800" b="1" dirty="0">
                <a:latin typeface="Bahnschrift Condensed" panose="020B0502040204020203" pitchFamily="34" charset="0"/>
              </a:rPr>
              <a:t>－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А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.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В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.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Карташева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,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князя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Г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.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И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.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Трубецкого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,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епископа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(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впоследствии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митрополита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)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Вениамина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(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Федченкова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)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и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др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., </a:t>
            </a:r>
            <a:r>
              <a:rPr lang="zh-CN" altLang="en-US" sz="2800" b="1" dirty="0">
                <a:latin typeface="Bahnschrift Condensed" panose="020B0502040204020203" pitchFamily="34" charset="0"/>
              </a:rPr>
              <a:t>－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благословить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Белое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движение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и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его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 </a:t>
            </a:r>
            <a:r>
              <a:rPr lang="en-US" altLang="en-US" sz="2800" b="1" dirty="0">
                <a:latin typeface="Bahnschrift Condensed" panose="020B0502040204020203" pitchFamily="34" charset="0"/>
              </a:rPr>
              <a:t>вождей</a:t>
            </a:r>
            <a:r>
              <a:rPr lang="" altLang="en-US" sz="2800" b="1" dirty="0">
                <a:latin typeface="Bahnschrift Condensed" panose="020B0502040204020203" pitchFamily="34" charset="0"/>
              </a:rPr>
              <a:t>»</a:t>
            </a:r>
            <a:r>
              <a:rPr lang="en-US" altLang="ru-RU" sz="2800" b="1" dirty="0">
                <a:latin typeface="Bahnschrift Condensed" panose="020B0502040204020203" pitchFamily="34" charset="0"/>
              </a:rPr>
              <a:t>.</a:t>
            </a:r>
            <a:endParaRPr lang="en-US" altLang="ru-RU" sz="2800" b="1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endParaRPr lang="ru-RU" sz="2000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r>
              <a:rPr lang="ru-RU" sz="1600" dirty="0">
                <a:latin typeface="Bahnschrift Condensed" panose="020B0502040204020203" pitchFamily="34" charset="0"/>
              </a:rPr>
              <a:t>Отрывок из статьи </a:t>
            </a:r>
            <a:r>
              <a:rPr lang="en-US" altLang="en-US" sz="1600" dirty="0">
                <a:latin typeface="Bahnschrift Condensed" panose="020B0502040204020203" pitchFamily="34" charset="0"/>
              </a:rPr>
              <a:t>Кашеваров</a:t>
            </a:r>
            <a:r>
              <a:rPr lang="ru-RU" altLang="en-US" sz="1600" dirty="0">
                <a:latin typeface="Bahnschrift Condensed" panose="020B0502040204020203" pitchFamily="34" charset="0"/>
              </a:rPr>
              <a:t>а </a:t>
            </a:r>
            <a:r>
              <a:rPr lang="en-US" altLang="en-US" sz="1600" dirty="0">
                <a:latin typeface="Bahnschrift Condensed" panose="020B0502040204020203" pitchFamily="34" charset="0"/>
              </a:rPr>
              <a:t>А</a:t>
            </a:r>
            <a:r>
              <a:rPr lang="en-US" altLang="ru-RU" sz="1600" dirty="0">
                <a:latin typeface="Bahnschrift Condensed" panose="020B0502040204020203" pitchFamily="34" charset="0"/>
              </a:rPr>
              <a:t>.</a:t>
            </a:r>
            <a:r>
              <a:rPr lang="en-US" altLang="en-US" sz="1600" dirty="0">
                <a:latin typeface="Bahnschrift Condensed" panose="020B0502040204020203" pitchFamily="34" charset="0"/>
              </a:rPr>
              <a:t>Н</a:t>
            </a:r>
            <a:r>
              <a:rPr lang="en-US" altLang="ru-RU" sz="1600" dirty="0">
                <a:latin typeface="Bahnschrift Condensed" panose="020B0502040204020203" pitchFamily="34" charset="0"/>
              </a:rPr>
              <a:t>. </a:t>
            </a:r>
            <a:r>
              <a:rPr lang="ru-RU" altLang="en-US" sz="1600" dirty="0">
                <a:latin typeface="Bahnschrift Condensed" panose="020B0502040204020203" pitchFamily="34" charset="0"/>
              </a:rPr>
              <a:t>«</a:t>
            </a:r>
            <a:r>
              <a:rPr lang="en-US" altLang="en-US" sz="1600" dirty="0">
                <a:latin typeface="Bahnschrift Condensed" panose="020B0502040204020203" pitchFamily="34" charset="0"/>
              </a:rPr>
              <a:t>Патриарх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Тихон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и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гражданская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война</a:t>
            </a:r>
            <a:r>
              <a:rPr lang="en-US" altLang="ru-RU" sz="1600" dirty="0">
                <a:latin typeface="Bahnschrift Condensed" panose="020B0502040204020203" pitchFamily="34" charset="0"/>
              </a:rPr>
              <a:t> 1918–1920 </a:t>
            </a:r>
            <a:r>
              <a:rPr lang="en-US" altLang="en-US" sz="1600" dirty="0">
                <a:latin typeface="Bahnschrift Condensed" panose="020B0502040204020203" pitchFamily="34" charset="0"/>
              </a:rPr>
              <a:t>годов</a:t>
            </a:r>
            <a:r>
              <a:rPr lang="ru-RU" altLang="en-US" sz="1600" dirty="0">
                <a:latin typeface="Bahnschrift Condensed" panose="020B0502040204020203" pitchFamily="34" charset="0"/>
              </a:rPr>
              <a:t>»</a:t>
            </a:r>
            <a:endParaRPr lang="ru-RU" altLang="en-US" sz="1600" dirty="0">
              <a:latin typeface="Bahnschrift Condensed" panose="020B0502040204020203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2"/>
          <p:cNvSpPr txBox="1"/>
          <p:nvPr/>
        </p:nvSpPr>
        <p:spPr>
          <a:xfrm>
            <a:off x="251460" y="476250"/>
            <a:ext cx="8642350" cy="62471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</a:pPr>
            <a:r>
              <a:rPr lang="" altLang="en-US" sz="2400" dirty="0">
                <a:latin typeface="Bahnschrift Condensed" panose="020B0502040204020203" pitchFamily="34" charset="0"/>
              </a:rPr>
              <a:t>«</a:t>
            </a:r>
            <a:r>
              <a:rPr lang="en-US" altLang="en-US" sz="2400" dirty="0">
                <a:latin typeface="Bahnschrift Condensed" panose="020B0502040204020203" pitchFamily="34" charset="0"/>
              </a:rPr>
              <a:t>Православные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христиане</a:t>
            </a:r>
            <a:r>
              <a:rPr lang="en-US" altLang="ru-RU" sz="2400" dirty="0">
                <a:latin typeface="Bahnschrift Condensed" panose="020B0502040204020203" pitchFamily="34" charset="0"/>
              </a:rPr>
              <a:t>! </a:t>
            </a:r>
            <a:r>
              <a:rPr lang="en-US" altLang="en-US" sz="2400" dirty="0">
                <a:latin typeface="Bahnschrift Condensed" panose="020B0502040204020203" pitchFamily="34" charset="0"/>
              </a:rPr>
              <a:t>От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века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неслыханное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творится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у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нас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Руси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Святой</a:t>
            </a:r>
            <a:r>
              <a:rPr lang="en-US" altLang="ru-RU" sz="2400" dirty="0">
                <a:latin typeface="Bahnschrift Condensed" panose="020B0502040204020203" pitchFamily="34" charset="0"/>
              </a:rPr>
              <a:t>. </a:t>
            </a:r>
            <a:r>
              <a:rPr lang="en-US" altLang="en-US" sz="2400" dirty="0">
                <a:latin typeface="Bahnschrift Condensed" panose="020B0502040204020203" pitchFamily="34" charset="0"/>
              </a:rPr>
              <a:t>Люди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ставшие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у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власти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назвавшие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себя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народными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комиссарами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сами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чуждые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христианской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неколи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декрет</a:t>
            </a:r>
            <a:r>
              <a:rPr lang="en-US" altLang="ru-RU" sz="2400" dirty="0">
                <a:latin typeface="Bahnschrift Condensed" panose="020B0502040204020203" pitchFamily="34" charset="0"/>
              </a:rPr>
              <a:t> (</a:t>
            </a:r>
            <a:r>
              <a:rPr lang="en-US" altLang="en-US" sz="2400" dirty="0">
                <a:latin typeface="Bahnschrift Condensed" panose="020B0502040204020203" pitchFamily="34" charset="0"/>
              </a:rPr>
              <a:t>закон</a:t>
            </a:r>
            <a:r>
              <a:rPr lang="en-US" altLang="ru-RU" sz="2400" dirty="0">
                <a:latin typeface="Bahnschrift Condensed" panose="020B0502040204020203" pitchFamily="34" charset="0"/>
              </a:rPr>
              <a:t>),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названный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ими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" altLang="en-US" sz="2400" dirty="0">
                <a:latin typeface="Bahnschrift Condensed" panose="020B0502040204020203" pitchFamily="34" charset="0"/>
              </a:rPr>
              <a:t>«</a:t>
            </a:r>
            <a:r>
              <a:rPr lang="en-US" altLang="en-US" sz="2400" dirty="0">
                <a:latin typeface="Bahnschrift Condensed" panose="020B0502040204020203" pitchFamily="34" charset="0"/>
              </a:rPr>
              <a:t>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свободе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совести</a:t>
            </a:r>
            <a:r>
              <a:rPr lang="" altLang="en-US" sz="2400" dirty="0">
                <a:latin typeface="Bahnschrift Condensed" panose="020B0502040204020203" pitchFamily="34" charset="0"/>
              </a:rPr>
              <a:t>»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самом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деле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устанавливающий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полное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насилие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над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совестью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верующих</a:t>
            </a:r>
            <a:r>
              <a:rPr lang="en-US" altLang="ru-RU" sz="2400" dirty="0">
                <a:latin typeface="Bahnschrift Condensed" panose="020B0502040204020203" pitchFamily="34" charset="0"/>
              </a:rPr>
              <a:t> [...] </a:t>
            </a:r>
            <a:r>
              <a:rPr lang="en-US" altLang="en-US" sz="2400" dirty="0">
                <a:latin typeface="Bahnschrift Condensed" panose="020B0502040204020203" pitchFamily="34" charset="0"/>
              </a:rPr>
              <a:t>все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храмы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Божии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с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их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святым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достоянием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могут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быть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у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нас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отняты</a:t>
            </a:r>
            <a:r>
              <a:rPr lang="en-US" altLang="ru-RU" sz="2400" dirty="0">
                <a:latin typeface="Bahnschrift Condensed" panose="020B0502040204020203" pitchFamily="34" charset="0"/>
              </a:rPr>
              <a:t>, [...]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святые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таинства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совершаться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будут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покойники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будут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зарываться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землю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отпетыми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</a:t>
            </a:r>
            <a:r>
              <a:rPr lang="en-US" altLang="ru-RU" sz="2400" dirty="0">
                <a:latin typeface="Bahnschrift Condensed" panose="020B0502040204020203" pitchFamily="34" charset="0"/>
              </a:rPr>
              <a:t>-</a:t>
            </a:r>
            <a:r>
              <a:rPr lang="en-US" altLang="en-US" sz="2400" dirty="0">
                <a:latin typeface="Bahnschrift Condensed" panose="020B0502040204020203" pitchFamily="34" charset="0"/>
              </a:rPr>
              <a:t>церковному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как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сделано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это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Москве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Петрограде</a:t>
            </a:r>
            <a:r>
              <a:rPr lang="en-US" altLang="ru-RU" sz="2400" dirty="0">
                <a:latin typeface="Bahnschrift Condensed" panose="020B0502040204020203" pitchFamily="34" charset="0"/>
              </a:rPr>
              <a:t> [...]. </a:t>
            </a:r>
            <a:r>
              <a:rPr lang="en-US" altLang="en-US" sz="2400" dirty="0">
                <a:latin typeface="Bahnschrift Condensed" panose="020B0502040204020203" pitchFamily="34" charset="0"/>
              </a:rPr>
              <a:t>Было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ли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когда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после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крещения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Руси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у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нас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что</a:t>
            </a:r>
            <a:r>
              <a:rPr lang="en-US" altLang="ru-RU" sz="2400" dirty="0">
                <a:latin typeface="Bahnschrift Condensed" panose="020B0502040204020203" pitchFamily="34" charset="0"/>
              </a:rPr>
              <a:t>-</a:t>
            </a:r>
            <a:r>
              <a:rPr lang="en-US" altLang="en-US" sz="2400" dirty="0">
                <a:latin typeface="Bahnschrift Condensed" panose="020B0502040204020203" pitchFamily="34" charset="0"/>
              </a:rPr>
              <a:t>нибудь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подобное</a:t>
            </a:r>
            <a:r>
              <a:rPr lang="en-US" altLang="ru-RU" sz="2400" dirty="0">
                <a:latin typeface="Bahnschrift Condensed" panose="020B0502040204020203" pitchFamily="34" charset="0"/>
              </a:rPr>
              <a:t>?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Никогда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бывало</a:t>
            </a:r>
            <a:r>
              <a:rPr lang="en-US" altLang="ru-RU" sz="2400" dirty="0">
                <a:latin typeface="Bahnschrift Condensed" panose="020B0502040204020203" pitchFamily="34" charset="0"/>
              </a:rPr>
              <a:t>. </a:t>
            </a:r>
            <a:r>
              <a:rPr lang="en-US" altLang="en-US" sz="2400" dirty="0">
                <a:latin typeface="Bahnschrift Condensed" panose="020B0502040204020203" pitchFamily="34" charset="0"/>
              </a:rPr>
              <a:t>Даже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татары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больше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уважали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нашу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святую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веру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чем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наши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теперешние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законодатели</a:t>
            </a:r>
            <a:r>
              <a:rPr lang="en-US" altLang="ru-RU" sz="2400" dirty="0">
                <a:latin typeface="Bahnschrift Condensed" panose="020B0502040204020203" pitchFamily="34" charset="0"/>
              </a:rPr>
              <a:t>. </a:t>
            </a:r>
            <a:r>
              <a:rPr lang="en-US" altLang="en-US" sz="2400" dirty="0">
                <a:latin typeface="Bahnschrift Condensed" panose="020B0502040204020203" pitchFamily="34" charset="0"/>
              </a:rPr>
              <a:t>Доселе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Русь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звалась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Святою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теперь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хотят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сделать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ее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поганою</a:t>
            </a:r>
            <a:r>
              <a:rPr lang="" altLang="en-US" sz="2400" dirty="0">
                <a:latin typeface="Bahnschrift Condensed" panose="020B0502040204020203" pitchFamily="34" charset="0"/>
              </a:rPr>
              <a:t>»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данская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война</a:t>
            </a:r>
            <a:r>
              <a:rPr lang="en-US" altLang="ru-RU" sz="2400" dirty="0">
                <a:latin typeface="Bahnschrift Condensed" panose="020B0502040204020203" pitchFamily="34" charset="0"/>
              </a:rPr>
              <a:t> 1918–1920 </a:t>
            </a:r>
            <a:r>
              <a:rPr lang="en-US" altLang="en-US" sz="2400" dirty="0">
                <a:latin typeface="Bahnschrift Condensed" panose="020B0502040204020203" pitchFamily="34" charset="0"/>
              </a:rPr>
              <a:t>годов</a:t>
            </a:r>
            <a:r>
              <a:rPr lang="ru-RU" altLang="en-US" sz="2400" dirty="0">
                <a:latin typeface="Bahnschrift Condensed" panose="020B0502040204020203" pitchFamily="34" charset="0"/>
              </a:rPr>
              <a:t>»</a:t>
            </a:r>
            <a:endParaRPr lang="ru-RU" altLang="en-US" sz="2400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endParaRPr lang="ru-RU" altLang="en-US" sz="2400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r>
              <a:rPr lang="ru-RU" altLang="en-US" sz="1600" dirty="0">
                <a:latin typeface="Bahnschrift Condensed" panose="020B0502040204020203" pitchFamily="34" charset="0"/>
              </a:rPr>
              <a:t>Отрывок из Воззвания Святейшего Патриаха 1918 года</a:t>
            </a:r>
            <a:endParaRPr lang="ru-RU" altLang="en-US" sz="1600" dirty="0">
              <a:latin typeface="Bahnschrift Condensed" panose="020B0502040204020203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2"/>
          <p:cNvSpPr txBox="1"/>
          <p:nvPr/>
        </p:nvSpPr>
        <p:spPr>
          <a:xfrm>
            <a:off x="251460" y="836295"/>
            <a:ext cx="8642350" cy="5507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</a:pPr>
            <a:r>
              <a:rPr lang="" altLang="en-US" sz="2400" dirty="0">
                <a:latin typeface="Bahnschrift Condensed" panose="020B0502040204020203" pitchFamily="34" charset="0"/>
              </a:rPr>
              <a:t>«</a:t>
            </a:r>
            <a:r>
              <a:rPr lang="en-US" altLang="en-US" sz="2400" dirty="0">
                <a:latin typeface="Bahnschrift Condensed" panose="020B0502040204020203" pitchFamily="34" charset="0"/>
              </a:rPr>
              <a:t>Так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днях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совершилось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ужасное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дело</a:t>
            </a:r>
            <a:r>
              <a:rPr lang="en-US" altLang="ru-RU" sz="2400" dirty="0">
                <a:latin typeface="Bahnschrift Condensed" panose="020B0502040204020203" pitchFamily="34" charset="0"/>
              </a:rPr>
              <a:t>: </a:t>
            </a:r>
            <a:r>
              <a:rPr lang="en-US" altLang="en-US" sz="2400" dirty="0">
                <a:latin typeface="Bahnschrift Condensed" panose="020B0502040204020203" pitchFamily="34" charset="0"/>
              </a:rPr>
              <a:t>расстрелян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бывший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государь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Николай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Александрович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постановлению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Уральского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Областного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Совета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рабочих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солдатских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депутатов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высшее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наше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правительство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zh-CN" altLang="en-US" sz="2400" dirty="0">
                <a:latin typeface="Bahnschrift Condensed" panose="020B0502040204020203" pitchFamily="34" charset="0"/>
              </a:rPr>
              <a:t>－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Исполнительный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Комитет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одобрил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это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признал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законным</a:t>
            </a:r>
            <a:r>
              <a:rPr lang="en-US" altLang="ru-RU" sz="2400" dirty="0">
                <a:latin typeface="Bahnschrift Condensed" panose="020B0502040204020203" pitchFamily="34" charset="0"/>
              </a:rPr>
              <a:t> [...]. </a:t>
            </a:r>
            <a:r>
              <a:rPr lang="en-US" altLang="en-US" sz="2400" dirty="0">
                <a:latin typeface="Bahnschrift Condensed" panose="020B0502040204020203" pitchFamily="34" charset="0"/>
              </a:rPr>
              <a:t>Мы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должны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повинуясь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учению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Слова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Божия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осудить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это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дело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иначе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кровь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расстрелянного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падет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нас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только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тех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кто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совершил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его</a:t>
            </a:r>
            <a:r>
              <a:rPr lang="en-US" altLang="ru-RU" sz="2400" dirty="0">
                <a:latin typeface="Bahnschrift Condensed" panose="020B0502040204020203" pitchFamily="34" charset="0"/>
              </a:rPr>
              <a:t> [...]. </a:t>
            </a:r>
            <a:r>
              <a:rPr lang="en-US" altLang="en-US" sz="2400" dirty="0">
                <a:latin typeface="Bahnschrift Condensed" panose="020B0502040204020203" pitchFamily="34" charset="0"/>
              </a:rPr>
              <a:t>Пусть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за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это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называют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нас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контрреволюционерами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пусть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заточают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тюрьму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пусть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нас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расстреливают</a:t>
            </a:r>
            <a:r>
              <a:rPr lang="en-US" altLang="ru-RU" sz="2400" dirty="0">
                <a:latin typeface="Bahnschrift Condensed" panose="020B0502040204020203" pitchFamily="34" charset="0"/>
              </a:rPr>
              <a:t>. </a:t>
            </a:r>
            <a:r>
              <a:rPr lang="en-US" altLang="en-US" sz="2400" dirty="0">
                <a:latin typeface="Bahnschrift Condensed" panose="020B0502040204020203" pitchFamily="34" charset="0"/>
              </a:rPr>
              <a:t>Мы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готовы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всё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это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претерпеть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уповании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что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к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нам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будут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отнесены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слова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Спасителя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нашего</a:t>
            </a:r>
            <a:r>
              <a:rPr lang="en-US" altLang="ru-RU" sz="2400" dirty="0">
                <a:latin typeface="Bahnschrift Condensed" panose="020B0502040204020203" pitchFamily="34" charset="0"/>
              </a:rPr>
              <a:t>: "</a:t>
            </a:r>
            <a:r>
              <a:rPr lang="en-US" altLang="en-US" sz="2400" dirty="0">
                <a:latin typeface="Bahnschrift Condensed" panose="020B0502040204020203" pitchFamily="34" charset="0"/>
              </a:rPr>
              <a:t>Блаженни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слышащии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Слово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Божие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хранящии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е</a:t>
            </a:r>
            <a:r>
              <a:rPr lang="en-US" altLang="ru-RU" sz="2400" dirty="0">
                <a:latin typeface="Bahnschrift Condensed" panose="020B0502040204020203" pitchFamily="34" charset="0"/>
              </a:rPr>
              <a:t>"</a:t>
            </a:r>
            <a:r>
              <a:rPr lang="" altLang="en-US" sz="2400" dirty="0">
                <a:latin typeface="Bahnschrift Condensed" panose="020B0502040204020203" pitchFamily="34" charset="0"/>
              </a:rPr>
              <a:t>»</a:t>
            </a:r>
            <a:r>
              <a:rPr lang="ru-RU" sz="2400" dirty="0">
                <a:latin typeface="Bahnschrift Condensed" panose="020B0502040204020203" pitchFamily="34" charset="0"/>
              </a:rPr>
              <a:t>.</a:t>
            </a:r>
            <a:endParaRPr lang="" altLang="en-US" sz="2400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endParaRPr lang="" altLang="en-US" sz="2400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r>
              <a:rPr lang="ru-RU" altLang="en-US" sz="1600" dirty="0">
                <a:latin typeface="Bahnschrift Condensed" panose="020B0502040204020203" pitchFamily="34" charset="0"/>
              </a:rPr>
              <a:t>Отрывок из проповеди  Святейшего Патриаха 21 июля 1918 года</a:t>
            </a:r>
            <a:endParaRPr lang="ru-RU" altLang="en-US" sz="1600" dirty="0">
              <a:latin typeface="Bahnschrift Condensed" panose="020B0502040204020203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2"/>
          <p:cNvSpPr txBox="1"/>
          <p:nvPr/>
        </p:nvSpPr>
        <p:spPr>
          <a:xfrm>
            <a:off x="251460" y="1124585"/>
            <a:ext cx="8642350" cy="51390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</a:pPr>
            <a:r>
              <a:rPr lang="" altLang="en-US" sz="2400" dirty="0">
                <a:latin typeface="Bahnschrift Condensed" panose="020B0502040204020203" pitchFamily="34" charset="0"/>
              </a:rPr>
              <a:t>«</a:t>
            </a:r>
            <a:r>
              <a:rPr lang="en-US" altLang="en-US" sz="2400" dirty="0">
                <a:latin typeface="Bahnschrift Condensed" panose="020B0502040204020203" pitchFamily="34" charset="0"/>
              </a:rPr>
              <a:t>Тот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ли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это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мир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котором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молится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Церковь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которого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жаждет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народ</a:t>
            </a:r>
            <a:r>
              <a:rPr lang="en-US" altLang="ru-RU" sz="2400" dirty="0">
                <a:latin typeface="Bahnschrift Condensed" panose="020B0502040204020203" pitchFamily="34" charset="0"/>
              </a:rPr>
              <a:t>?.. </a:t>
            </a:r>
            <a:r>
              <a:rPr lang="en-US" altLang="en-US" sz="2400" dirty="0">
                <a:latin typeface="Bahnschrift Condensed" panose="020B0502040204020203" pitchFamily="34" charset="0"/>
              </a:rPr>
              <a:t>У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нас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продолжается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все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та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же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распря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губящая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наше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Отечество</a:t>
            </a:r>
            <a:r>
              <a:rPr lang="en-US" altLang="ru-RU" sz="2400" dirty="0">
                <a:latin typeface="Bahnschrift Condensed" panose="020B0502040204020203" pitchFamily="34" charset="0"/>
              </a:rPr>
              <a:t> [...]. </a:t>
            </a:r>
            <a:r>
              <a:rPr lang="en-US" altLang="en-US" sz="2400" dirty="0">
                <a:latin typeface="Bahnschrift Condensed" panose="020B0502040204020203" pitchFamily="34" charset="0"/>
              </a:rPr>
              <a:t>Голод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усиливается</a:t>
            </a:r>
            <a:r>
              <a:rPr lang="en-US" altLang="ru-RU" sz="2400" dirty="0">
                <a:latin typeface="Bahnschrift Condensed" panose="020B0502040204020203" pitchFamily="34" charset="0"/>
              </a:rPr>
              <a:t>...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Святая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Православная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Церковь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искони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помогавшая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русскому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народу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собирать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возвеличивать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государство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Русское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может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оставаться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равнодушной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при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виде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гибели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разложения</a:t>
            </a:r>
            <a:r>
              <a:rPr lang="en-US" altLang="ru-RU" sz="2400" dirty="0">
                <a:latin typeface="Bahnschrift Condensed" panose="020B0502040204020203" pitchFamily="34" charset="0"/>
              </a:rPr>
              <a:t>... </a:t>
            </a:r>
            <a:r>
              <a:rPr lang="en-US" altLang="en-US" sz="2400" dirty="0">
                <a:latin typeface="Bahnschrift Condensed" panose="020B0502040204020203" pitchFamily="34" charset="0"/>
              </a:rPr>
              <a:t>Этот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мир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принужденно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подписанный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от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имени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русского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народа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приведет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к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братскому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сожительству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народов</a:t>
            </a:r>
            <a:r>
              <a:rPr lang="en-US" altLang="ru-RU" sz="2400" dirty="0">
                <a:latin typeface="Bahnschrift Condensed" panose="020B0502040204020203" pitchFamily="34" charset="0"/>
              </a:rPr>
              <a:t> [...].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радоваться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торжествовать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поводу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мира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призываем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мы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вас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православные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люди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горько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каяться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молиться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перед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Господом</a:t>
            </a:r>
            <a:r>
              <a:rPr lang="" altLang="en-US" sz="2400" dirty="0">
                <a:latin typeface="Bahnschrift Condensed" panose="020B0502040204020203" pitchFamily="34" charset="0"/>
              </a:rPr>
              <a:t>»</a:t>
            </a:r>
            <a:r>
              <a:rPr lang="ru-RU" sz="2400" dirty="0">
                <a:latin typeface="Bahnschrift Condensed" panose="020B0502040204020203" pitchFamily="34" charset="0"/>
              </a:rPr>
              <a:t>.</a:t>
            </a:r>
            <a:endParaRPr lang="ru-RU" sz="2400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endParaRPr lang="ru-RU" altLang="en-US" sz="2400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endParaRPr lang="" altLang="en-US" sz="2400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r>
              <a:rPr lang="ru-RU" altLang="en-US" sz="1600" dirty="0">
                <a:latin typeface="Bahnschrift Condensed" panose="020B0502040204020203" pitchFamily="34" charset="0"/>
              </a:rPr>
              <a:t>Отрывок из П</a:t>
            </a:r>
            <a:r>
              <a:rPr lang="en-US" altLang="en-US" sz="1600" dirty="0">
                <a:latin typeface="Bahnschrift Condensed" panose="020B0502040204020203" pitchFamily="34" charset="0"/>
              </a:rPr>
              <a:t>ослани</a:t>
            </a:r>
            <a:r>
              <a:rPr lang="ru-RU" altLang="en-US" sz="1600" dirty="0">
                <a:latin typeface="Bahnschrift Condensed" panose="020B0502040204020203" pitchFamily="34" charset="0"/>
              </a:rPr>
              <a:t>я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ru-RU" altLang="en-US" sz="1600" dirty="0">
                <a:latin typeface="Bahnschrift Condensed" panose="020B0502040204020203" pitchFamily="34" charset="0"/>
              </a:rPr>
              <a:t>С</a:t>
            </a:r>
            <a:r>
              <a:rPr lang="en-US" altLang="en-US" sz="1600" dirty="0">
                <a:latin typeface="Bahnschrift Condensed" panose="020B0502040204020203" pitchFamily="34" charset="0"/>
              </a:rPr>
              <a:t>вятейшего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ru-RU" altLang="en-US" sz="1600" dirty="0">
                <a:latin typeface="Bahnschrift Condensed" panose="020B0502040204020203" pitchFamily="34" charset="0"/>
              </a:rPr>
              <a:t>П</a:t>
            </a:r>
            <a:r>
              <a:rPr lang="en-US" altLang="en-US" sz="1600" dirty="0">
                <a:latin typeface="Bahnschrift Condensed" panose="020B0502040204020203" pitchFamily="34" charset="0"/>
              </a:rPr>
              <a:t>атриарха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</a:rPr>
              <a:t>Тихон</a:t>
            </a:r>
            <a:r>
              <a:rPr lang="ru-RU" altLang="en-US" sz="1600" dirty="0">
                <a:latin typeface="Bahnschrift Condensed" panose="020B0502040204020203" pitchFamily="34" charset="0"/>
              </a:rPr>
              <a:t>а </a:t>
            </a:r>
            <a:r>
              <a:rPr lang="en-US" altLang="en-US" sz="1600" dirty="0">
                <a:latin typeface="Bahnschrift Condensed" panose="020B0502040204020203" pitchFamily="34" charset="0"/>
              </a:rPr>
              <a:t>от</a:t>
            </a:r>
            <a:r>
              <a:rPr lang="en-US" altLang="ru-RU" sz="1600" dirty="0">
                <a:latin typeface="Bahnschrift Condensed" panose="020B0502040204020203" pitchFamily="34" charset="0"/>
              </a:rPr>
              <a:t> 5(18) </a:t>
            </a:r>
            <a:r>
              <a:rPr lang="en-US" altLang="en-US" sz="1600" dirty="0">
                <a:latin typeface="Bahnschrift Condensed" panose="020B0502040204020203" pitchFamily="34" charset="0"/>
              </a:rPr>
              <a:t>марта</a:t>
            </a:r>
            <a:r>
              <a:rPr lang="en-US" altLang="ru-RU" sz="1600" dirty="0">
                <a:latin typeface="Bahnschrift Condensed" panose="020B0502040204020203" pitchFamily="34" charset="0"/>
              </a:rPr>
              <a:t> 1918 </a:t>
            </a:r>
            <a:r>
              <a:rPr lang="en-US" altLang="en-US" sz="1600" dirty="0">
                <a:latin typeface="Bahnschrift Condensed" panose="020B0502040204020203" pitchFamily="34" charset="0"/>
              </a:rPr>
              <a:t>года</a:t>
            </a:r>
            <a:r>
              <a:rPr lang="en-US" altLang="ru-RU" sz="1600" dirty="0">
                <a:latin typeface="Bahnschrift Condensed" panose="020B0502040204020203" pitchFamily="34" charset="0"/>
              </a:rPr>
              <a:t> </a:t>
            </a:r>
            <a:endParaRPr lang="ru-RU" altLang="en-US" sz="1600" dirty="0">
              <a:latin typeface="Bahnschrift Condensed" panose="020B0502040204020203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2"/>
          <p:cNvSpPr txBox="1"/>
          <p:nvPr/>
        </p:nvSpPr>
        <p:spPr>
          <a:xfrm>
            <a:off x="251460" y="620395"/>
            <a:ext cx="8642350" cy="68624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Wingdings" panose="05000000000000000000" pitchFamily="2" charset="2"/>
            </a:pPr>
            <a:r>
              <a:rPr lang="" altLang="en-US" sz="2400" dirty="0">
                <a:latin typeface="Bahnschrift Condensed" panose="020B0502040204020203" pitchFamily="34" charset="0"/>
              </a:rPr>
              <a:t>«</a:t>
            </a:r>
            <a:r>
              <a:rPr lang="en-US" altLang="ru-RU" sz="2400" dirty="0">
                <a:latin typeface="Bahnschrift Condensed" panose="020B0502040204020203" pitchFamily="34" charset="0"/>
              </a:rPr>
              <a:t>„</a:t>
            </a:r>
            <a:r>
              <a:rPr lang="en-US" altLang="en-US" sz="2400" dirty="0">
                <a:latin typeface="Bahnschrift Condensed" panose="020B0502040204020203" pitchFamily="34" charset="0"/>
              </a:rPr>
              <a:t>Признаете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ли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Вы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вообще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советскую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власть</a:t>
            </a:r>
            <a:r>
              <a:rPr lang="en-US" altLang="ru-RU" sz="2400" dirty="0">
                <a:latin typeface="Bahnschrift Condensed" panose="020B0502040204020203" pitchFamily="34" charset="0"/>
              </a:rPr>
              <a:t>?" </a:t>
            </a:r>
            <a:r>
              <a:rPr lang="zh-CN" altLang="en-US" sz="2400" dirty="0">
                <a:latin typeface="Bahnschrift Condensed" panose="020B0502040204020203" pitchFamily="34" charset="0"/>
              </a:rPr>
              <a:t>－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спросил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М</a:t>
            </a:r>
            <a:r>
              <a:rPr lang="en-US" altLang="ru-RU" sz="2400" dirty="0">
                <a:latin typeface="Bahnschrift Condensed" panose="020B0502040204020203" pitchFamily="34" charset="0"/>
              </a:rPr>
              <a:t>.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. </a:t>
            </a:r>
            <a:r>
              <a:rPr lang="en-US" altLang="en-US" sz="2400" dirty="0">
                <a:latin typeface="Bahnschrift Condensed" panose="020B0502040204020203" pitchFamily="34" charset="0"/>
              </a:rPr>
              <a:t>Лацис</a:t>
            </a:r>
            <a:r>
              <a:rPr lang="en-US" altLang="ru-RU" sz="2400" dirty="0">
                <a:latin typeface="Bahnschrift Condensed" panose="020B0502040204020203" pitchFamily="34" charset="0"/>
              </a:rPr>
              <a:t>. </a:t>
            </a:r>
            <a:endParaRPr lang="en-US" altLang="ru-RU" sz="2400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r>
              <a:rPr lang="en-US" altLang="ru-RU" sz="2400" dirty="0">
                <a:latin typeface="Bahnschrift Condensed" panose="020B0502040204020203" pitchFamily="34" charset="0"/>
              </a:rPr>
              <a:t>„</a:t>
            </a:r>
            <a:r>
              <a:rPr lang="en-US" altLang="en-US" sz="2400" dirty="0">
                <a:latin typeface="Bahnschrift Condensed" panose="020B0502040204020203" pitchFamily="34" charset="0"/>
              </a:rPr>
              <a:t>Да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признаю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zh-CN" altLang="en-US" sz="2400" dirty="0">
                <a:latin typeface="Bahnschrift Condensed" panose="020B0502040204020203" pitchFamily="34" charset="0"/>
              </a:rPr>
              <a:t>－</a:t>
            </a:r>
            <a:r>
              <a:rPr lang="en-US" altLang="en-US" sz="2400" dirty="0">
                <a:latin typeface="Bahnschrift Condensed" panose="020B0502040204020203" pitchFamily="34" charset="0"/>
              </a:rPr>
              <a:t>отвечал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патриарх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zh-CN" altLang="en-US" sz="2400" dirty="0">
                <a:latin typeface="Bahnschrift Condensed" panose="020B0502040204020203" pitchFamily="34" charset="0"/>
              </a:rPr>
              <a:t>－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никому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никогда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говорил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чтобы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ей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подчиняться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делах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мирских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только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делах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веры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благочестия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должно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повиноваться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мирской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власти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только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воле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Божьей</a:t>
            </a:r>
            <a:r>
              <a:rPr lang="en-US" altLang="ru-RU" sz="2400" dirty="0">
                <a:latin typeface="Bahnschrift Condensed" panose="020B0502040204020203" pitchFamily="34" charset="0"/>
              </a:rPr>
              <a:t>.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думаю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что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этом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моем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убеждении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взгляде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нет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никакой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контрреволюции</a:t>
            </a:r>
            <a:r>
              <a:rPr lang="en-US" altLang="ru-RU" sz="2400" dirty="0">
                <a:latin typeface="Bahnschrift Condensed" panose="020B0502040204020203" pitchFamily="34" charset="0"/>
              </a:rPr>
              <a:t>"</a:t>
            </a:r>
            <a:r>
              <a:rPr lang="" altLang="en-US" sz="2400" dirty="0">
                <a:latin typeface="Bahnschrift Condensed" panose="020B0502040204020203" pitchFamily="34" charset="0"/>
              </a:rPr>
              <a:t>»</a:t>
            </a:r>
            <a:r>
              <a:rPr lang="en-US" altLang="ru-RU" sz="2400" dirty="0">
                <a:latin typeface="Bahnschrift Condensed" panose="020B0502040204020203" pitchFamily="34" charset="0"/>
              </a:rPr>
              <a:t>.</a:t>
            </a:r>
            <a:endParaRPr lang="en-US" altLang="ru-RU" sz="2400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endParaRPr lang="en-US" altLang="ru-RU" sz="2400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r>
              <a:rPr lang="en-US" altLang="en-US" sz="2400" dirty="0">
                <a:latin typeface="Bahnschrift Condensed" panose="020B0502040204020203" pitchFamily="34" charset="0"/>
              </a:rPr>
              <a:t>Патриарх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также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подчеркнул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что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Высшее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Церковное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Управление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признает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советскую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власть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только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словах</a:t>
            </a:r>
            <a:r>
              <a:rPr lang="en-US" altLang="ru-RU" sz="2400" dirty="0">
                <a:latin typeface="Bahnschrift Condensed" panose="020B0502040204020203" pitchFamily="34" charset="0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</a:rPr>
              <a:t>но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считается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" altLang="en-US" sz="2400" dirty="0">
                <a:latin typeface="Bahnschrift Condensed" panose="020B0502040204020203" pitchFamily="34" charset="0"/>
              </a:rPr>
              <a:t>«</a:t>
            </a:r>
            <a:r>
              <a:rPr lang="en-US" altLang="en-US" sz="2400" dirty="0">
                <a:latin typeface="Bahnschrift Condensed" panose="020B0502040204020203" pitchFamily="34" charset="0"/>
              </a:rPr>
              <a:t>с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велениями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этой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власти</a:t>
            </a:r>
            <a:r>
              <a:rPr lang="" altLang="en-US" sz="2400" dirty="0">
                <a:latin typeface="Bahnschrift Condensed" panose="020B0502040204020203" pitchFamily="34" charset="0"/>
              </a:rPr>
              <a:t>»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zh-CN" altLang="en-US" sz="2400" dirty="0">
                <a:latin typeface="Bahnschrift Condensed" panose="020B0502040204020203" pitchFamily="34" charset="0"/>
              </a:rPr>
              <a:t>－</a:t>
            </a:r>
            <a:r>
              <a:rPr lang="" altLang="en-US" sz="2400" dirty="0">
                <a:latin typeface="Bahnschrift Condensed" panose="020B0502040204020203" pitchFamily="34" charset="0"/>
              </a:rPr>
              <a:t>«</a:t>
            </a:r>
            <a:r>
              <a:rPr lang="en-US" altLang="en-US" sz="2400" dirty="0">
                <a:latin typeface="Bahnschrift Condensed" panose="020B0502040204020203" pitchFamily="34" charset="0"/>
              </a:rPr>
              <a:t>отменяет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иногда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раннейшие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свои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же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постановления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под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влиянием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тех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или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других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декретов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распоряжений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советского</a:t>
            </a:r>
            <a:r>
              <a:rPr lang="en-US" altLang="ru-RU" sz="2400" dirty="0">
                <a:latin typeface="Bahnschrift Condensed" panose="020B0502040204020203" pitchFamily="34" charset="0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</a:rPr>
              <a:t>правительства</a:t>
            </a:r>
            <a:r>
              <a:rPr lang="en-US" altLang="ru-RU" sz="2400" dirty="0">
                <a:latin typeface="Bahnschrift Condensed" panose="020B0502040204020203" pitchFamily="34" charset="0"/>
              </a:rPr>
              <a:t>. </a:t>
            </a:r>
            <a:endParaRPr lang="en-US" altLang="ru-RU" sz="2400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endParaRPr lang="en-US" altLang="ru-RU" sz="2400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r>
              <a:rPr lang="ru-RU" altLang="en-US" sz="1600" dirty="0">
                <a:latin typeface="Bahnschrift Condensed" panose="020B0502040204020203" pitchFamily="34" charset="0"/>
                <a:sym typeface="+mn-ea"/>
              </a:rPr>
              <a:t>Отрывок из допроса С</a:t>
            </a:r>
            <a:r>
              <a:rPr lang="en-US" altLang="en-US" sz="1600" dirty="0">
                <a:latin typeface="Bahnschrift Condensed" panose="020B0502040204020203" pitchFamily="34" charset="0"/>
                <a:sym typeface="+mn-ea"/>
              </a:rPr>
              <a:t>вятейшего</a:t>
            </a:r>
            <a:r>
              <a:rPr lang="en-US" altLang="ru-RU" sz="16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ru-RU" altLang="en-US" sz="1600" dirty="0">
                <a:latin typeface="Bahnschrift Condensed" panose="020B0502040204020203" pitchFamily="34" charset="0"/>
                <a:sym typeface="+mn-ea"/>
              </a:rPr>
              <a:t>П</a:t>
            </a:r>
            <a:r>
              <a:rPr lang="en-US" altLang="en-US" sz="1600" dirty="0">
                <a:latin typeface="Bahnschrift Condensed" panose="020B0502040204020203" pitchFamily="34" charset="0"/>
                <a:sym typeface="+mn-ea"/>
              </a:rPr>
              <a:t>атриарха</a:t>
            </a:r>
            <a:r>
              <a:rPr lang="en-US" altLang="ru-RU" sz="16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  <a:sym typeface="+mn-ea"/>
              </a:rPr>
              <a:t>Тихон</a:t>
            </a:r>
            <a:r>
              <a:rPr lang="ru-RU" altLang="en-US" sz="1600" dirty="0">
                <a:latin typeface="Bahnschrift Condensed" panose="020B0502040204020203" pitchFamily="34" charset="0"/>
                <a:sym typeface="+mn-ea"/>
              </a:rPr>
              <a:t>а в ВЧК. Часть 1</a:t>
            </a:r>
            <a:endParaRPr lang="en-US" altLang="en-US" sz="1600" dirty="0">
              <a:latin typeface="Bahnschrift Condensed" panose="020B0502040204020203" pitchFamily="34" charset="0"/>
              <a:sym typeface="+mn-ea"/>
            </a:endParaRPr>
          </a:p>
          <a:p>
            <a:pPr>
              <a:buFont typeface="Wingdings" panose="05000000000000000000" pitchFamily="2" charset="2"/>
            </a:pPr>
            <a:endParaRPr lang="en-US" altLang="ru-RU" sz="2400" dirty="0">
              <a:latin typeface="Bahnschrift Condensed" panose="020B0502040204020203" pitchFamily="34" charset="0"/>
            </a:endParaRPr>
          </a:p>
          <a:p>
            <a:pPr>
              <a:buFont typeface="Wingdings" panose="05000000000000000000" pitchFamily="2" charset="2"/>
            </a:pPr>
            <a:endParaRPr lang="ru-RU" altLang="en-US" sz="1600" dirty="0">
              <a:latin typeface="Bahnschrift Condensed" panose="020B0502040204020203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323215" y="404495"/>
            <a:ext cx="861758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Wingdings" panose="05000000000000000000" pitchFamily="2" charset="2"/>
            </a:pP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Так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например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постановление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о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звоне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в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набат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после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запрещения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оного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советской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властью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отменено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было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указом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Высшего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управления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распоряжение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относительно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метрических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записей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подтверждено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было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циркулярами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духовного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начальства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т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.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д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.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т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.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п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.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»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. </a:t>
            </a:r>
            <a:endParaRPr lang="en-US" altLang="ru-RU" sz="2400" dirty="0">
              <a:latin typeface="Bahnschrift Condensed" panose="020B0502040204020203" pitchFamily="34" charset="0"/>
              <a:sym typeface="+mn-ea"/>
            </a:endParaRPr>
          </a:p>
          <a:p>
            <a:pPr>
              <a:buFont typeface="Wingdings" panose="05000000000000000000" pitchFamily="2" charset="2"/>
            </a:pPr>
            <a:endParaRPr lang="en-US" altLang="ru-RU" sz="2400" dirty="0">
              <a:latin typeface="Bahnschrift Condensed" panose="020B0502040204020203" pitchFamily="34" charset="0"/>
              <a:sym typeface="+mn-ea"/>
            </a:endParaRPr>
          </a:p>
          <a:p>
            <a:pPr>
              <a:buFont typeface="Wingdings" panose="05000000000000000000" pitchFamily="2" charset="2"/>
            </a:pP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При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этом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на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прямой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вопрос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М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.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.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Лациса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: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«Вы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изменили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теперь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свое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отношение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к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Советской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власти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или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по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-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прежнему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держитесь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тех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же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взглядов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на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нее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какие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высказаны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в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обращении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ко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дню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первой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годовщины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?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»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zh-CN" altLang="en-US" sz="2400" dirty="0">
                <a:latin typeface="Bahnschrift Condensed" panose="020B0502040204020203" pitchFamily="34" charset="0"/>
                <a:sym typeface="+mn-ea"/>
              </a:rPr>
              <a:t>－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патриарх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отвечал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что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«он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теперь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держится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прежних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взглядов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на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власть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может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изменить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свое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отношение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только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в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том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случае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если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она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изменит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свое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отношение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к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Церкви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Христовой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вере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.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Но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это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не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значит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,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что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он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не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считается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с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велениями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этой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власти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и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ее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не</a:t>
            </a:r>
            <a:r>
              <a:rPr lang="en-US" altLang="ru-RU" sz="24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2400" dirty="0">
                <a:latin typeface="Bahnschrift Condensed" panose="020B0502040204020203" pitchFamily="34" charset="0"/>
                <a:sym typeface="+mn-ea"/>
              </a:rPr>
              <a:t>признает»</a:t>
            </a:r>
            <a:r>
              <a:rPr lang="ru-RU" altLang="en-US" sz="2400" dirty="0">
                <a:latin typeface="Bahnschrift Condensed" panose="020B0502040204020203" pitchFamily="34" charset="0"/>
                <a:sym typeface="+mn-ea"/>
              </a:rPr>
              <a:t>.</a:t>
            </a:r>
            <a:endParaRPr lang="en-US" altLang="en-US" sz="2400" dirty="0">
              <a:latin typeface="Bahnschrift Condensed" panose="020B0502040204020203" pitchFamily="34" charset="0"/>
              <a:sym typeface="+mn-ea"/>
            </a:endParaRPr>
          </a:p>
          <a:p>
            <a:pPr>
              <a:buFont typeface="Wingdings" panose="05000000000000000000" pitchFamily="2" charset="2"/>
            </a:pPr>
            <a:endParaRPr lang="en-US" altLang="en-US" sz="2400" dirty="0">
              <a:latin typeface="Bahnschrift Condensed" panose="020B0502040204020203" pitchFamily="34" charset="0"/>
              <a:sym typeface="+mn-ea"/>
            </a:endParaRPr>
          </a:p>
          <a:p>
            <a:pPr>
              <a:buFont typeface="Wingdings" panose="05000000000000000000" pitchFamily="2" charset="2"/>
            </a:pPr>
            <a:r>
              <a:rPr lang="ru-RU" altLang="en-US" sz="1600" dirty="0">
                <a:latin typeface="Bahnschrift Condensed" panose="020B0502040204020203" pitchFamily="34" charset="0"/>
                <a:sym typeface="+mn-ea"/>
              </a:rPr>
              <a:t>Отрывок из допроса С</a:t>
            </a:r>
            <a:r>
              <a:rPr lang="en-US" altLang="en-US" sz="1600" dirty="0">
                <a:latin typeface="Bahnschrift Condensed" panose="020B0502040204020203" pitchFamily="34" charset="0"/>
                <a:sym typeface="+mn-ea"/>
              </a:rPr>
              <a:t>вятейшего</a:t>
            </a:r>
            <a:r>
              <a:rPr lang="en-US" altLang="ru-RU" sz="16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ru-RU" altLang="en-US" sz="1600" dirty="0">
                <a:latin typeface="Bahnschrift Condensed" panose="020B0502040204020203" pitchFamily="34" charset="0"/>
                <a:sym typeface="+mn-ea"/>
              </a:rPr>
              <a:t>П</a:t>
            </a:r>
            <a:r>
              <a:rPr lang="en-US" altLang="en-US" sz="1600" dirty="0">
                <a:latin typeface="Bahnschrift Condensed" panose="020B0502040204020203" pitchFamily="34" charset="0"/>
                <a:sym typeface="+mn-ea"/>
              </a:rPr>
              <a:t>атриарха</a:t>
            </a:r>
            <a:r>
              <a:rPr lang="en-US" altLang="ru-RU" sz="1600" dirty="0">
                <a:latin typeface="Bahnschrift Condensed" panose="020B0502040204020203" pitchFamily="34" charset="0"/>
                <a:sym typeface="+mn-ea"/>
              </a:rPr>
              <a:t> </a:t>
            </a:r>
            <a:r>
              <a:rPr lang="en-US" altLang="en-US" sz="1600" dirty="0">
                <a:latin typeface="Bahnschrift Condensed" panose="020B0502040204020203" pitchFamily="34" charset="0"/>
                <a:sym typeface="+mn-ea"/>
              </a:rPr>
              <a:t>Тихон</a:t>
            </a:r>
            <a:r>
              <a:rPr lang="ru-RU" altLang="en-US" sz="1600" dirty="0">
                <a:latin typeface="Bahnschrift Condensed" panose="020B0502040204020203" pitchFamily="34" charset="0"/>
                <a:sym typeface="+mn-ea"/>
              </a:rPr>
              <a:t>а в ВЧК. Часть 2</a:t>
            </a:r>
            <a:endParaRPr lang="en-US" altLang="en-US" sz="1600" dirty="0">
              <a:latin typeface="Bahnschrift Condensed" panose="020B0502040204020203" pitchFamily="34" charset="0"/>
              <a:sym typeface="+mn-ea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Базов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Базов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5230</Words>
  <Application>WPS Presentation</Application>
  <PresentationFormat>Экран (4:3)</PresentationFormat>
  <Paragraphs>82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SimSun</vt:lpstr>
      <vt:lpstr>Wingdings</vt:lpstr>
      <vt:lpstr>Palatino Linotype</vt:lpstr>
      <vt:lpstr>Calibri</vt:lpstr>
      <vt:lpstr>Bahnschrift Condensed</vt:lpstr>
      <vt:lpstr>Microsoft YaHei</vt:lpstr>
      <vt:lpstr>Arial Unicode MS</vt:lpstr>
      <vt:lpstr>Times New Roman</vt:lpstr>
      <vt:lpstr>sans-serif</vt:lpstr>
      <vt:lpstr>Segoe Print</vt:lpstr>
      <vt:lpstr>Wingdings</vt:lpstr>
      <vt:lpstr>Arial Narrow</vt:lpstr>
      <vt:lpstr>Arial Black</vt:lpstr>
      <vt:lpstr>Базовая</vt:lpstr>
      <vt:lpstr>1_Базовая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pocka</cp:lastModifiedBy>
  <cp:revision>63</cp:revision>
  <dcterms:created xsi:type="dcterms:W3CDTF">2020-03-23T10:18:03Z</dcterms:created>
  <dcterms:modified xsi:type="dcterms:W3CDTF">2025-11-10T15:41:02Z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136D650A50FE474FA16ECD52CADC3B12_13</vt:lpwstr>
  </property>
  <property fmtid="{D5CDD505-2E9C-101B-9397-08002B2CF9AE}" pid="3" name="KSOProductBuildVer">
    <vt:lpwstr>1049-12.2.0.21931</vt:lpwstr>
  </property>
</Properties>
</file>