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6" r:id="rId2"/>
    <p:sldId id="259" r:id="rId3"/>
    <p:sldId id="258" r:id="rId4"/>
    <p:sldId id="260" r:id="rId5"/>
    <p:sldId id="262" r:id="rId6"/>
    <p:sldId id="264" r:id="rId7"/>
    <p:sldId id="265" r:id="rId8"/>
    <p:sldId id="267" r:id="rId9"/>
    <p:sldId id="268" r:id="rId10"/>
    <p:sldId id="269" r:id="rId11"/>
    <p:sldId id="270" r:id="rId12"/>
    <p:sldId id="277" r:id="rId13"/>
    <p:sldId id="278" r:id="rId14"/>
    <p:sldId id="275" r:id="rId15"/>
    <p:sldId id="279" r:id="rId16"/>
    <p:sldId id="280" r:id="rId17"/>
    <p:sldId id="281" r:id="rId18"/>
    <p:sldId id="271" r:id="rId19"/>
    <p:sldId id="273" r:id="rId20"/>
    <p:sldId id="282" r:id="rId21"/>
    <p:sldId id="274" r:id="rId22"/>
    <p:sldId id="284" r:id="rId23"/>
    <p:sldId id="283" r:id="rId24"/>
    <p:sldId id="261" r:id="rId25"/>
    <p:sldId id="276" r:id="rId26"/>
    <p:sldId id="285" r:id="rId27"/>
    <p:sldId id="286" r:id="rId28"/>
    <p:sldId id="287" r:id="rId29"/>
    <p:sldId id="295" r:id="rId30"/>
    <p:sldId id="316" r:id="rId31"/>
    <p:sldId id="290" r:id="rId32"/>
    <p:sldId id="293" r:id="rId33"/>
    <p:sldId id="315" r:id="rId34"/>
    <p:sldId id="291" r:id="rId35"/>
    <p:sldId id="308" r:id="rId36"/>
    <p:sldId id="309" r:id="rId37"/>
    <p:sldId id="310" r:id="rId38"/>
    <p:sldId id="297" r:id="rId39"/>
    <p:sldId id="306" r:id="rId40"/>
    <p:sldId id="302" r:id="rId41"/>
    <p:sldId id="303" r:id="rId42"/>
    <p:sldId id="304" r:id="rId43"/>
    <p:sldId id="300" r:id="rId44"/>
    <p:sldId id="298" r:id="rId45"/>
    <p:sldId id="296" r:id="rId46"/>
    <p:sldId id="311" r:id="rId47"/>
    <p:sldId id="312" r:id="rId48"/>
    <p:sldId id="313" r:id="rId49"/>
    <p:sldId id="299" r:id="rId50"/>
    <p:sldId id="292" r:id="rId51"/>
    <p:sldId id="317" r:id="rId52"/>
    <p:sldId id="322" r:id="rId53"/>
    <p:sldId id="326" r:id="rId54"/>
    <p:sldId id="331" r:id="rId55"/>
    <p:sldId id="334" r:id="rId56"/>
    <p:sldId id="329" r:id="rId57"/>
    <p:sldId id="335" r:id="rId58"/>
    <p:sldId id="333" r:id="rId59"/>
    <p:sldId id="336" r:id="rId60"/>
    <p:sldId id="319" r:id="rId61"/>
    <p:sldId id="338" r:id="rId6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AF42A07A-BAC7-4197-8881-5BC52C45E1C3}" type="datetimeFigureOut">
              <a:rPr lang="ru-RU"/>
              <a:pPr/>
              <a:t>10.11.2025</a:t>
            </a:fld>
            <a:endParaRPr lang="ru-RU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C5DBC388-3882-47B4-9AD5-42A04521980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2560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CED5CCE-1E29-4539-B5B7-778960FEB225}" type="slidenum">
              <a:rPr lang="ru-RU" sz="1200">
                <a:latin typeface="+mn-lt"/>
              </a:rPr>
              <a:pPr algn="r">
                <a:defRPr/>
              </a:pPr>
              <a:t>42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816B7-BAA8-4F87-B5FC-20D6DD7AFF32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F212C-A70F-4F4F-BAC7-422850EEA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8B91C-712E-444B-9235-AB46128FF129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84405-7502-4A76-A140-00A591725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FD457-962E-4D90-A7FC-07979339826C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C8F67-8404-4EAB-ABED-12C1EE514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B4360-66BF-4185-A654-1F62D613AA2C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967F0-5266-40AA-9591-8152E5C21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95F2B-99D8-4796-8363-F732B437B55B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6222A-8DDE-48C5-BDBC-194399630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75170-CD1F-4A3E-BD72-E5A0A3E79E18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E1759-F43A-44D8-BB22-2D6C3E44B9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04F56-C662-4929-B0E5-FDF61185310D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4D72A-EE1C-46F8-A4C1-BB0A9E844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1D838-0546-48EB-9859-CFC49E81AFB5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11E2-3E4F-445C-A9F3-7A598AA229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671E0-7E6A-41A4-9F23-89DDA483C3E1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B29C0-02FB-4E36-870B-E40EA7102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C358F-902E-44B2-8890-0400ED210B77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3FACD-C4BD-40D1-8F08-6F1B87B36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7E785-89D9-4228-92A2-C5F83C220BAB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2883-76D8-40B3-B5E5-658169660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D99335-FB80-49D1-94B2-5EC280F475CC}" type="datetimeFigureOut">
              <a:rPr lang="ru-RU"/>
              <a:pPr>
                <a:defRPr/>
              </a:pPr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7B8236-9072-4DCB-98B0-A1DD430CF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4171952" cy="1470025"/>
          </a:xfrm>
        </p:spPr>
        <p:txBody>
          <a:bodyPr rtlCol="0"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/>
              <a:t>Час </a:t>
            </a:r>
            <a:r>
              <a:rPr lang="ru-RU" b="1" dirty="0" smtClean="0"/>
              <a:t>общения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 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Высший подвиг в терпении, любви и мольбе.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Патриарх Всероссийский Тихон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https://upload.wikimedia.org/wikipedia/commons/a/a5/%D0%9F%D0%B0%D1%82%D1%80%D0%B8%D0%B0%D1%80%D1%85_%D0%A2%D0%B8%D1%85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214422"/>
            <a:ext cx="3386425" cy="418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Его родители - священник Иоанн </a:t>
            </a:r>
            <a:r>
              <a:rPr lang="ru-RU" b="1" dirty="0" err="1" smtClean="0">
                <a:solidFill>
                  <a:srgbClr val="002060"/>
                </a:solidFill>
              </a:rPr>
              <a:t>Беллавин</a:t>
            </a:r>
            <a:r>
              <a:rPr lang="ru-RU" b="1" dirty="0" smtClean="0">
                <a:solidFill>
                  <a:srgbClr val="002060"/>
                </a:solidFill>
              </a:rPr>
              <a:t> и матушка Анна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/>
          <a:srcRect l="48398" t="14223" b="5263"/>
          <a:stretch>
            <a:fillRect/>
          </a:stretch>
        </p:blipFill>
        <p:spPr bwMode="auto">
          <a:xfrm>
            <a:off x="827088" y="1773238"/>
            <a:ext cx="3643312" cy="4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4929188" y="6000750"/>
            <a:ext cx="39602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Крещение. Клеймо житийной иконы.</a:t>
            </a: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2"/>
          <p:cNvSpPr txBox="1">
            <a:spLocks noChangeArrowheads="1"/>
          </p:cNvSpPr>
          <p:nvPr/>
        </p:nvSpPr>
        <p:spPr bwMode="auto">
          <a:xfrm>
            <a:off x="714375" y="59293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866775" y="6081713"/>
            <a:ext cx="7062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alibri" pitchFamily="34" charset="0"/>
              </a:rPr>
              <a:t>Дом семьи </a:t>
            </a:r>
            <a:r>
              <a:rPr lang="ru-RU" sz="2800" b="1" dirty="0" err="1">
                <a:solidFill>
                  <a:srgbClr val="002060"/>
                </a:solidFill>
                <a:latin typeface="Calibri" pitchFamily="34" charset="0"/>
              </a:rPr>
              <a:t>Беллавиных</a:t>
            </a:r>
            <a:r>
              <a:rPr lang="ru-RU" sz="2800" b="1" dirty="0">
                <a:solidFill>
                  <a:srgbClr val="002060"/>
                </a:solidFill>
                <a:latin typeface="Calibri" pitchFamily="34" charset="0"/>
              </a:rPr>
              <a:t>  г.Торопец</a:t>
            </a:r>
          </a:p>
        </p:txBody>
      </p:sp>
      <p:pic>
        <p:nvPicPr>
          <p:cNvPr id="24579" name="Picture 2" descr="http://ic.pics.livejournal.com/eho_2013/59946590/287040/287040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85750"/>
            <a:ext cx="7615237" cy="571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В  десятилетнем возрасте Василий поступил в </a:t>
            </a:r>
            <a:r>
              <a:rPr lang="ru-RU" sz="3200" b="1" dirty="0" err="1" smtClean="0">
                <a:solidFill>
                  <a:srgbClr val="002060"/>
                </a:solidFill>
              </a:rPr>
              <a:t>Торопецкое</a:t>
            </a:r>
            <a:r>
              <a:rPr lang="ru-RU" sz="3200" b="1" dirty="0" smtClean="0">
                <a:solidFill>
                  <a:srgbClr val="002060"/>
                </a:solidFill>
              </a:rPr>
              <a:t> духовное училище</a:t>
            </a:r>
          </a:p>
        </p:txBody>
      </p:sp>
      <p:pic>
        <p:nvPicPr>
          <p:cNvPr id="25602" name="Picture 4" descr="ТОРОПЕЦКОЕ ДУХОВНОЕ УЧИЛИЩЕ В КОТОРМ УЧИЛСЯ БУДУЩИЙ СВТ. ТИХОН ПАТРИАРХ МОСКОВСКИЙ И ВСЕЯ РОССИИ. НАЧАЛО XX в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500188"/>
            <a:ext cx="7643812" cy="496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После  продолжил обучение </a:t>
            </a:r>
            <a:br>
              <a:rPr lang="ru-RU" sz="3200" smtClean="0"/>
            </a:br>
            <a:r>
              <a:rPr lang="ru-RU" sz="3200" smtClean="0"/>
              <a:t>в Псковской семинарии.</a:t>
            </a:r>
          </a:p>
        </p:txBody>
      </p:sp>
      <p:pic>
        <p:nvPicPr>
          <p:cNvPr id="26626" name="Picture 2" descr="https://pastvu.com/_p/a/c/t/k/ctk7i59zbdy99zmqv7.jpg"/>
          <p:cNvPicPr>
            <a:picLocks noChangeAspect="1" noChangeArrowheads="1"/>
          </p:cNvPicPr>
          <p:nvPr/>
        </p:nvPicPr>
        <p:blipFill>
          <a:blip r:embed="rId2"/>
          <a:srcRect b="3740"/>
          <a:stretch>
            <a:fillRect/>
          </a:stretch>
        </p:blipFill>
        <p:spPr bwMode="auto">
          <a:xfrm>
            <a:off x="571500" y="1643063"/>
            <a:ext cx="7858125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0" y="2571750"/>
            <a:ext cx="8929688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Будущий Патриарх легко осваивал различные научные дисциплины, охотно помогая своим менее успевающим сверстникам.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По </a:t>
            </a:r>
            <a:r>
              <a:rPr lang="ru-RU" sz="3200" b="1" dirty="0" smtClean="0">
                <a:solidFill>
                  <a:srgbClr val="002060"/>
                </a:solidFill>
              </a:rPr>
              <a:t>воспоминаниям одного из них, «с детства Тихон был очень добродушным, кротким и богобоязненным без лукавства».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Коллеги </a:t>
            </a:r>
            <a:r>
              <a:rPr lang="ru-RU" sz="3200" b="1" dirty="0" smtClean="0">
                <a:solidFill>
                  <a:srgbClr val="002060"/>
                </a:solidFill>
              </a:rPr>
              <a:t>по семинарской скамье даже придумали для Василия шутливое прозвище — «Архиерей».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150"/>
            <a:ext cx="9144000" cy="17256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/>
              <a:t>В морозные дни он часто делился своей теплой шубой с однокашниками из бедных семей. Бывало, кто-то из семинаристов глянув в окно, спрашивал: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4716463" y="2420938"/>
            <a:ext cx="4071937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alibri" pitchFamily="34" charset="0"/>
              </a:rPr>
              <a:t>– А куда это Вася пошел гулять?</a:t>
            </a:r>
            <a:br>
              <a:rPr lang="ru-RU" sz="2800" b="1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b="1" dirty="0">
                <a:solidFill>
                  <a:srgbClr val="002060"/>
                </a:solidFill>
                <a:latin typeface="Calibri" pitchFamily="34" charset="0"/>
              </a:rPr>
              <a:t>– Никуда он не пошел… Вон – сидит, читает…</a:t>
            </a:r>
            <a:br>
              <a:rPr lang="ru-RU" sz="2800" b="1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b="1" dirty="0">
                <a:solidFill>
                  <a:srgbClr val="002060"/>
                </a:solidFill>
                <a:latin typeface="Calibri" pitchFamily="34" charset="0"/>
              </a:rPr>
              <a:t>- Ну вот же, смотрите шуба…</a:t>
            </a:r>
            <a:br>
              <a:rPr lang="ru-RU" sz="2800" b="1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b="1" dirty="0">
                <a:solidFill>
                  <a:srgbClr val="002060"/>
                </a:solidFill>
                <a:latin typeface="Calibri" pitchFamily="34" charset="0"/>
              </a:rPr>
              <a:t>- Так это шуба его гуляет!</a:t>
            </a:r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Calibri" pitchFamily="34" charset="0"/>
              </a:rPr>
            </a:br>
            <a:endParaRPr lang="ru-RU" sz="32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8675" name="Picture 2" descr="https://2ch.hk/b/src/146941276/148736092146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916113"/>
            <a:ext cx="4214813" cy="471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С отличием закончив Псковскую семинарию, Василий поступает в Петербургскую духовную академию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9698" name="Picture 2" descr="Церковь Двенадцати Апостолов  при Духовной Академии, Санкт-Петербур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628775"/>
            <a:ext cx="7056437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7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Товарищи по Академии тоже единодушно полюбили Василия </a:t>
            </a:r>
            <a:r>
              <a:rPr lang="ru-RU" b="1" dirty="0" err="1" smtClean="0">
                <a:solidFill>
                  <a:srgbClr val="002060"/>
                </a:solidFill>
              </a:rPr>
              <a:t>Беллавина</a:t>
            </a:r>
            <a:r>
              <a:rPr lang="ru-RU" b="1" dirty="0" smtClean="0">
                <a:solidFill>
                  <a:srgbClr val="002060"/>
                </a:solidFill>
              </a:rPr>
              <a:t> и даже прозвали его «Патриархом», хотя патриаршества на Руси не было уже более двух веков.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58250" cy="1143000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 </a:t>
            </a:r>
            <a:r>
              <a:rPr lang="ru-RU" sz="2600" b="1" dirty="0" smtClean="0">
                <a:solidFill>
                  <a:srgbClr val="002060"/>
                </a:solidFill>
              </a:rPr>
              <a:t>После окончания Санкт-Петербургской Духовной Академии в 1888 г. Василий </a:t>
            </a:r>
            <a:r>
              <a:rPr lang="ru-RU" sz="2600" b="1" dirty="0" err="1" smtClean="0">
                <a:solidFill>
                  <a:srgbClr val="002060"/>
                </a:solidFill>
              </a:rPr>
              <a:t>Беллавин</a:t>
            </a:r>
            <a:r>
              <a:rPr lang="ru-RU" sz="2600" b="1" dirty="0" smtClean="0">
                <a:solidFill>
                  <a:srgbClr val="002060"/>
                </a:solidFill>
              </a:rPr>
              <a:t> был отправлен в родную ему Псковскую духовную семинарию преподавателем. Здесь он преподает два богословских предмета и французский язык.</a:t>
            </a:r>
          </a:p>
        </p:txBody>
      </p:sp>
      <p:pic>
        <p:nvPicPr>
          <p:cNvPr id="31746" name="Picture 2" descr="http://lampada.in.ua/wp-content/uploads/2014/10/Pskovskaja_seminarija._Foto_kontsa_XIX_ve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2286000"/>
            <a:ext cx="6003925" cy="43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2" descr="http://www.logoslovo.ru/media/pic_middle/12/382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286000"/>
            <a:ext cx="28765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0" y="692150"/>
            <a:ext cx="9144000" cy="6477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В 1891 году  на 26 году  жизни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Василий  принимает монашеский постриг с именем Тихон. В этом же году  его  рукоположили во иеродиакона,  а после в иеромонаха.</a:t>
            </a:r>
          </a:p>
        </p:txBody>
      </p:sp>
      <p:pic>
        <p:nvPicPr>
          <p:cNvPr id="32770" name="Picture 2" descr="http://monasterium.ru/images/monashestvo/513/tihon-zadonsky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1989138"/>
            <a:ext cx="2214562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6516688" y="4941888"/>
            <a:ext cx="21431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tx2"/>
                </a:solidFill>
                <a:latin typeface="Calibri" pitchFamily="34" charset="0"/>
              </a:rPr>
              <a:t>Святитель Тихон Задонский </a:t>
            </a:r>
            <a:r>
              <a:rPr lang="ru-RU">
                <a:latin typeface="Calibri" pitchFamily="34" charset="0"/>
              </a:rPr>
              <a:t>– его именем наречен при пострижении в монахи будущий Патриарх</a:t>
            </a: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/>
          <a:srcRect t="4626"/>
          <a:stretch>
            <a:fillRect/>
          </a:stretch>
        </p:blipFill>
        <p:spPr bwMode="auto">
          <a:xfrm>
            <a:off x="250825" y="1916113"/>
            <a:ext cx="59055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28 августа 1917 года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в Москве открылся  Поместный Собор Российской Православной </a:t>
            </a:r>
            <a:r>
              <a:rPr lang="ru-RU" sz="3600" b="1" dirty="0" smtClean="0">
                <a:solidFill>
                  <a:srgbClr val="002060"/>
                </a:solidFill>
              </a:rPr>
              <a:t>Церкви</a:t>
            </a:r>
            <a:endParaRPr lang="ru-RU" sz="3600" b="1" dirty="0" smtClean="0">
              <a:solidFill>
                <a:srgbClr val="002060"/>
              </a:solidFill>
            </a:endParaRPr>
          </a:p>
        </p:txBody>
      </p:sp>
      <p:pic>
        <p:nvPicPr>
          <p:cNvPr id="15362" name="Picture 2" descr="http://mtdata.ru/u23/photoFAAC/20744918453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857375"/>
            <a:ext cx="7072313" cy="46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1143000"/>
          </a:xfrm>
        </p:spPr>
        <p:txBody>
          <a:bodyPr/>
          <a:lstStyle/>
          <a:p>
            <a:r>
              <a:rPr lang="ru-RU" sz="2800" smtClean="0"/>
              <a:t>В 1892 году  иеромонаха Тихона направили в</a:t>
            </a:r>
            <a:br>
              <a:rPr lang="ru-RU" sz="2800" smtClean="0"/>
            </a:br>
            <a:r>
              <a:rPr lang="ru-RU" sz="2800" smtClean="0"/>
              <a:t> Холмскую духовную семинарию, Варшавской епархии, </a:t>
            </a:r>
            <a:br>
              <a:rPr lang="ru-RU" sz="2800" smtClean="0"/>
            </a:br>
            <a:r>
              <a:rPr lang="ru-RU" sz="2800" smtClean="0"/>
              <a:t>на должность  инспектора, а затем возвели в сан архимандрита и назначили  ректором семинарии.</a:t>
            </a:r>
          </a:p>
        </p:txBody>
      </p:sp>
      <p:pic>
        <p:nvPicPr>
          <p:cNvPr id="33794" name="Picture 2" descr="http://www.etoretro.ru/data/media/222/1441230769b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060575"/>
            <a:ext cx="7170737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9144000" cy="1225550"/>
          </a:xfrm>
        </p:spPr>
        <p:txBody>
          <a:bodyPr/>
          <a:lstStyle/>
          <a:p>
            <a:r>
              <a:rPr lang="ru-RU" sz="3000" b="1" dirty="0" smtClean="0">
                <a:solidFill>
                  <a:srgbClr val="002060"/>
                </a:solidFill>
              </a:rPr>
              <a:t>Спустя четыре года, на 34-м году жизни, в 1897 году, совершилась его хиротония во епископа </a:t>
            </a:r>
            <a:r>
              <a:rPr lang="ru-RU" sz="3000" b="1" dirty="0" err="1" smtClean="0">
                <a:solidFill>
                  <a:srgbClr val="002060"/>
                </a:solidFill>
              </a:rPr>
              <a:t>Люблинского</a:t>
            </a:r>
            <a:r>
              <a:rPr lang="ru-RU" sz="3000" b="1" dirty="0" smtClean="0">
                <a:solidFill>
                  <a:srgbClr val="002060"/>
                </a:solidFill>
              </a:rPr>
              <a:t>, викария Варшавской епархии</a:t>
            </a:r>
          </a:p>
        </p:txBody>
      </p:sp>
      <p:sp>
        <p:nvSpPr>
          <p:cNvPr id="34818" name="Прямоугольник 6"/>
          <p:cNvSpPr>
            <a:spLocks noChangeArrowheads="1"/>
          </p:cNvSpPr>
          <p:nvPr/>
        </p:nvSpPr>
        <p:spPr bwMode="auto">
          <a:xfrm>
            <a:off x="4071938" y="1571625"/>
            <a:ext cx="4714875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 dirty="0">
                <a:solidFill>
                  <a:schemeClr val="tx2"/>
                </a:solidFill>
                <a:latin typeface="Calibri" pitchFamily="34" charset="0"/>
              </a:rPr>
              <a:t>«Ныне разумею, что епископство есть прежде и более всего не сила, почесть и власть, а дело, труд и подвиг… И истинная жизнь епископа есть постоянное умирание от забот, трудов  и печалей» - </a:t>
            </a:r>
            <a:r>
              <a:rPr lang="ru-RU" sz="3000" b="1" dirty="0">
                <a:latin typeface="Calibri" pitchFamily="34" charset="0"/>
              </a:rPr>
              <a:t>писал</a:t>
            </a:r>
            <a:r>
              <a:rPr lang="ru-RU" sz="3000" b="1" dirty="0">
                <a:solidFill>
                  <a:schemeClr val="tx2"/>
                </a:solidFill>
                <a:latin typeface="Calibri" pitchFamily="34" charset="0"/>
              </a:rPr>
              <a:t>  </a:t>
            </a:r>
            <a:r>
              <a:rPr lang="ru-RU" sz="3000" b="1" dirty="0">
                <a:latin typeface="Calibri" pitchFamily="34" charset="0"/>
              </a:rPr>
              <a:t>тогда</a:t>
            </a:r>
            <a:r>
              <a:rPr lang="ru-RU" sz="3000" b="1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3000" b="1" dirty="0">
                <a:latin typeface="Calibri" pitchFamily="34" charset="0"/>
              </a:rPr>
              <a:t>Святитель Тихон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500188"/>
            <a:ext cx="3500437" cy="518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4786313" y="285750"/>
            <a:ext cx="3800475" cy="61436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Епископ Тихон ревностно отдавался работе по устройству нового </a:t>
            </a:r>
            <a:r>
              <a:rPr lang="ru-RU" sz="2800" b="1" dirty="0" err="1" smtClean="0">
                <a:solidFill>
                  <a:srgbClr val="002060"/>
                </a:solidFill>
              </a:rPr>
              <a:t>викариатства</a:t>
            </a:r>
            <a:r>
              <a:rPr lang="ru-RU" sz="2800" b="1" dirty="0" smtClean="0">
                <a:solidFill>
                  <a:srgbClr val="002060"/>
                </a:solidFill>
              </a:rPr>
              <a:t>, а обаянием своего нравственного облика он приобрел всеобщую любовь не только русского населения, но и литовцев и поляков.</a:t>
            </a:r>
          </a:p>
        </p:txBody>
      </p:sp>
      <p:pic>
        <p:nvPicPr>
          <p:cNvPr id="35842" name="Picture 2" descr="http://nyblago.org/wp-content/uploads/2015/10/patriarkn_tikhon_na_amerikanskoy_zeml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857250"/>
            <a:ext cx="4143375" cy="527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75"/>
          </a:xfrm>
        </p:spPr>
        <p:txBody>
          <a:bodyPr/>
          <a:lstStyle/>
          <a:p>
            <a:r>
              <a:rPr lang="ru-RU" b="1" dirty="0" smtClean="0"/>
              <a:t>В 1898 Владыка Тихон был направлен для несения ответственного служения за океан, в далекую американскую епархию в сане епископа Алеутского. </a:t>
            </a:r>
            <a:br>
              <a:rPr lang="ru-RU" b="1" dirty="0" smtClean="0"/>
            </a:br>
            <a:r>
              <a:rPr lang="ru-RU" b="1" dirty="0" smtClean="0"/>
              <a:t>В 1905 году возведен в сан архиепископа.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Служение в Америке (1898-1907 гг.)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285875"/>
            <a:ext cx="2714625" cy="5214938"/>
          </a:xfrm>
        </p:spPr>
        <p:txBody>
          <a:bodyPr rtlCol="0">
            <a:normAutofit/>
          </a:bodyPr>
          <a:lstStyle/>
          <a:p>
            <a:pPr marL="285750" indent="-285750" fontAlgn="auto">
              <a:spcAft>
                <a:spcPts val="0"/>
              </a:spcAft>
              <a:buFontTx/>
              <a:buChar char="-"/>
              <a:defRPr/>
            </a:pPr>
            <a:r>
              <a:rPr lang="ru-RU" sz="2000" dirty="0" smtClean="0"/>
              <a:t>Миссионерская деятельность;</a:t>
            </a:r>
          </a:p>
          <a:p>
            <a:pPr marL="285750" indent="-285750" fontAlgn="auto">
              <a:spcAft>
                <a:spcPts val="0"/>
              </a:spcAft>
              <a:buFontTx/>
              <a:buChar char="-"/>
              <a:defRPr/>
            </a:pPr>
            <a:r>
              <a:rPr lang="ru-RU" sz="2000" dirty="0" smtClean="0"/>
              <a:t>Строительство храмов;</a:t>
            </a:r>
          </a:p>
          <a:p>
            <a:pPr marL="285750" indent="-285750" fontAlgn="auto">
              <a:spcAft>
                <a:spcPts val="0"/>
              </a:spcAft>
              <a:buFontTx/>
              <a:buChar char="-"/>
              <a:defRPr/>
            </a:pPr>
            <a:r>
              <a:rPr lang="ru-RU" sz="2000" dirty="0" smtClean="0"/>
              <a:t>Открытие монастыря;</a:t>
            </a:r>
          </a:p>
          <a:p>
            <a:pPr marL="285750" indent="-285750" fontAlgn="auto">
              <a:spcAft>
                <a:spcPts val="0"/>
              </a:spcAft>
              <a:buFontTx/>
              <a:buChar char="-"/>
              <a:defRPr/>
            </a:pPr>
            <a:r>
              <a:rPr lang="ru-RU" sz="2000" dirty="0" smtClean="0"/>
              <a:t>Перенос кафедры из Сан-Франциско в Нью-Йорк;</a:t>
            </a:r>
          </a:p>
          <a:p>
            <a:pPr marL="285750" indent="-285750" fontAlgn="auto">
              <a:spcAft>
                <a:spcPts val="0"/>
              </a:spcAft>
              <a:buFontTx/>
              <a:buChar char="-"/>
              <a:defRPr/>
            </a:pPr>
            <a:r>
              <a:rPr lang="ru-RU" sz="2000" dirty="0" smtClean="0"/>
              <a:t>Перевод богослужения на английский язык;</a:t>
            </a:r>
          </a:p>
          <a:p>
            <a:pPr marL="285750" indent="-285750" fontAlgn="auto">
              <a:spcAft>
                <a:spcPts val="0"/>
              </a:spcAft>
              <a:buFontTx/>
              <a:buChar char="-"/>
              <a:defRPr/>
            </a:pPr>
            <a:r>
              <a:rPr lang="ru-RU" sz="2000" dirty="0" smtClean="0"/>
              <a:t>Устроение </a:t>
            </a:r>
            <a:r>
              <a:rPr lang="ru-RU" sz="2000" dirty="0" err="1" smtClean="0"/>
              <a:t>викариатств</a:t>
            </a:r>
            <a:r>
              <a:rPr lang="ru-RU" sz="2000" dirty="0" smtClean="0"/>
              <a:t>;</a:t>
            </a:r>
          </a:p>
          <a:p>
            <a:pPr marL="285750" indent="-285750" fontAlgn="auto">
              <a:spcAft>
                <a:spcPts val="0"/>
              </a:spcAft>
              <a:buFontTx/>
              <a:buChar char="-"/>
              <a:defRPr/>
            </a:pPr>
            <a:r>
              <a:rPr lang="ru-RU" sz="2000" dirty="0" smtClean="0"/>
              <a:t>Открытие школ.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37891" name="Picture 2" descr="http://toropec.bezformata.ru/content/image59578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1571625"/>
            <a:ext cx="5786437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50"/>
            <a:ext cx="9001125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 </a:t>
            </a:r>
            <a:r>
              <a:rPr lang="ru-RU" sz="2800" b="1" dirty="0" smtClean="0"/>
              <a:t>Епископ Тихон посещал самые отдаленные уголки Америки, куда порой добирался пешком, на лошади, на гребной лодке, — встречался с обиженными и обездоленными туземцами, совершал обряды, учил жить по-христиански... </a:t>
            </a:r>
            <a:br>
              <a:rPr lang="ru-RU" sz="2800" b="1" dirty="0" smtClean="0"/>
            </a:br>
            <a:endParaRPr lang="ru-RU" sz="2800" b="1" dirty="0" smtClean="0"/>
          </a:p>
        </p:txBody>
      </p:sp>
      <p:pic>
        <p:nvPicPr>
          <p:cNvPr id="38914" name="Picture 2" descr="Прощание с Америкой святителя Тихона. Филипп Москвитин. 19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420938"/>
            <a:ext cx="6696075" cy="419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9144000" cy="1143000"/>
          </a:xfrm>
        </p:spPr>
        <p:txBody>
          <a:bodyPr/>
          <a:lstStyle/>
          <a:p>
            <a:r>
              <a:rPr lang="ru-RU" sz="2800" b="1" dirty="0" smtClean="0"/>
              <a:t>В 1907 году Архиепископ Тихон вернулся в Россию, он  был переведен  в Ярославскую епархию</a:t>
            </a:r>
          </a:p>
        </p:txBody>
      </p:sp>
      <p:pic>
        <p:nvPicPr>
          <p:cNvPr id="39938" name="Picture 2" descr="https://im0-tub-ru.yandex.net/i?id=9221145b7b6b2e909eef53086724c996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428750"/>
            <a:ext cx="7929563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Содержимое 2"/>
          <p:cNvSpPr>
            <a:spLocks noGrp="1"/>
          </p:cNvSpPr>
          <p:nvPr>
            <p:ph idx="1"/>
          </p:nvPr>
        </p:nvSpPr>
        <p:spPr>
          <a:xfrm>
            <a:off x="142875" y="428625"/>
            <a:ext cx="8715375" cy="569753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Приветственное слово по прибытии на кафедру: «Я слышал много отрадного о вас, о любви </a:t>
            </a:r>
            <a:r>
              <a:rPr lang="ru-RU" sz="4000" b="1" dirty="0" err="1" smtClean="0">
                <a:solidFill>
                  <a:srgbClr val="002060"/>
                </a:solidFill>
              </a:rPr>
              <a:t>ярославцев</a:t>
            </a:r>
            <a:r>
              <a:rPr lang="ru-RU" sz="4000" b="1" dirty="0" smtClean="0">
                <a:solidFill>
                  <a:srgbClr val="002060"/>
                </a:solidFill>
              </a:rPr>
              <a:t> к благолепию храмов, о внимании к пастырям, и нынешнее стечение народа отрадно для меня. Храните эту любовь к вере и церкви Православной, к посещению храмов!»</a:t>
            </a:r>
          </a:p>
          <a:p>
            <a:pPr>
              <a:buFont typeface="Arial" charset="0"/>
              <a:buNone/>
            </a:pPr>
            <a:endParaRPr lang="ru-RU" sz="4000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Служение на Ярославской кафедре (1907 -1913 </a:t>
            </a:r>
            <a:r>
              <a:rPr lang="ru-RU" dirty="0" err="1" smtClean="0"/>
              <a:t>гг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>
          <a:xfrm>
            <a:off x="0" y="1628775"/>
            <a:ext cx="554355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smtClean="0"/>
              <a:t>   - Архипастырские поездки по самым отдаленным уголкам епархии;</a:t>
            </a:r>
          </a:p>
          <a:p>
            <a:pPr>
              <a:buFont typeface="Arial" charset="0"/>
              <a:buNone/>
            </a:pPr>
            <a:r>
              <a:rPr lang="ru-RU" sz="2400" smtClean="0"/>
              <a:t>   - Частые богослужения;</a:t>
            </a:r>
          </a:p>
          <a:p>
            <a:pPr>
              <a:buFont typeface="Arial" charset="0"/>
              <a:buNone/>
            </a:pPr>
            <a:r>
              <a:rPr lang="ru-RU" sz="2400" smtClean="0"/>
              <a:t>   - Благотворительность на нужды </a:t>
            </a:r>
          </a:p>
          <a:p>
            <a:pPr>
              <a:buFont typeface="Arial" charset="0"/>
              <a:buNone/>
            </a:pPr>
            <a:r>
              <a:rPr lang="ru-RU" sz="2400" smtClean="0"/>
              <a:t>      школ, монастырей, </a:t>
            </a:r>
          </a:p>
          <a:p>
            <a:pPr>
              <a:buFont typeface="Arial" charset="0"/>
              <a:buNone/>
            </a:pPr>
            <a:r>
              <a:rPr lang="ru-RU" sz="2400" smtClean="0"/>
              <a:t>      нуждающихся;</a:t>
            </a:r>
          </a:p>
          <a:p>
            <a:pPr>
              <a:buFont typeface="Arial" charset="0"/>
              <a:buNone/>
            </a:pPr>
            <a:r>
              <a:rPr lang="ru-RU" sz="2400" smtClean="0"/>
              <a:t>   - Встречи с праведным Иоанном Кронштадтским;</a:t>
            </a:r>
          </a:p>
          <a:p>
            <a:pPr>
              <a:buFont typeface="Arial" charset="0"/>
              <a:buNone/>
            </a:pPr>
            <a:r>
              <a:rPr lang="ru-RU" sz="2400" smtClean="0"/>
              <a:t>   - Встречи с Царской семьей. </a:t>
            </a:r>
          </a:p>
          <a:p>
            <a:endParaRPr lang="ru-RU" smtClean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060575"/>
            <a:ext cx="424338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4572000" y="5516563"/>
            <a:ext cx="4248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1913 г.- 300-летие Дома Романовых. Архиепископ Тихон приветствует Царскую семью.</a:t>
            </a:r>
          </a:p>
        </p:txBody>
      </p:sp>
      <p:sp>
        <p:nvSpPr>
          <p:cNvPr id="50182" name="Прямоугольник 2"/>
          <p:cNvSpPr>
            <a:spLocks noChangeArrowheads="1"/>
          </p:cNvSpPr>
          <p:nvPr/>
        </p:nvSpPr>
        <p:spPr bwMode="auto">
          <a:xfrm>
            <a:off x="323850" y="620713"/>
            <a:ext cx="4176713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«Подобно и предкам нашим и мы, со слезами радости встречаем тебя</a:t>
            </a:r>
            <a:r>
              <a:rPr lang="ru-RU" sz="2400" b="1" u="sng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днесь, </a:t>
            </a:r>
            <a:r>
              <a:rPr lang="ru-RU" sz="2400" b="1" dirty="0" err="1">
                <a:solidFill>
                  <a:srgbClr val="002060"/>
                </a:solidFill>
                <a:latin typeface="Calibri" pitchFamily="34" charset="0"/>
              </a:rPr>
              <a:t>благочестивейший</a:t>
            </a:r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 самодержавный государь, … и от всей души молим Господа, да исполнит Он и твое сердце радостью отца, о нас – чадах твоих, да умножит дни живота твоего и во всяком </a:t>
            </a:r>
            <a:r>
              <a:rPr lang="ru-RU" sz="2400" b="1" dirty="0" err="1">
                <a:solidFill>
                  <a:srgbClr val="002060"/>
                </a:solidFill>
                <a:latin typeface="Calibri" pitchFamily="34" charset="0"/>
              </a:rPr>
              <a:t>благопоспешествии</a:t>
            </a:r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 да сохранит вхождение твое и </a:t>
            </a:r>
            <a:r>
              <a:rPr lang="ru-RU" sz="2400" b="1" dirty="0" err="1">
                <a:solidFill>
                  <a:srgbClr val="002060"/>
                </a:solidFill>
                <a:latin typeface="Calibri" pitchFamily="34" charset="0"/>
              </a:rPr>
              <a:t>исхождение</a:t>
            </a:r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 во грады и веси ярославской земли.»</a:t>
            </a:r>
          </a:p>
        </p:txBody>
      </p:sp>
      <p:pic>
        <p:nvPicPr>
          <p:cNvPr id="50184" name="Picture 2" descr="http://geglov2.narod.ru/jpg/Imperat/Nikol_II/007/Tzarskoe006.jpg"/>
          <p:cNvPicPr>
            <a:picLocks noChangeAspect="1" noChangeArrowheads="1"/>
          </p:cNvPicPr>
          <p:nvPr/>
        </p:nvPicPr>
        <p:blipFill>
          <a:blip r:embed="rId2"/>
          <a:srcRect l="16821" r="23064"/>
          <a:stretch>
            <a:fillRect/>
          </a:stretch>
        </p:blipFill>
        <p:spPr bwMode="auto">
          <a:xfrm>
            <a:off x="4670425" y="260350"/>
            <a:ext cx="4241800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748712" cy="14176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u="sng" dirty="0" smtClean="0"/>
              <a:t/>
            </a:r>
            <a:br>
              <a:rPr lang="ru-RU" sz="3600" u="sng" dirty="0" smtClean="0"/>
            </a:br>
            <a:r>
              <a:rPr lang="ru-RU" sz="3600" u="sng" dirty="0"/>
              <a:t/>
            </a:r>
            <a:br>
              <a:rPr lang="ru-RU" sz="3600" u="sng" dirty="0"/>
            </a:br>
            <a:r>
              <a:rPr lang="ru-RU" sz="3600" b="1" u="sng" dirty="0" smtClean="0">
                <a:solidFill>
                  <a:srgbClr val="002060"/>
                </a:solidFill>
              </a:rPr>
              <a:t>Вопросы Собора</a:t>
            </a:r>
            <a:r>
              <a:rPr lang="ru-RU" sz="3600" b="1" dirty="0" smtClean="0">
                <a:solidFill>
                  <a:srgbClr val="002060"/>
                </a:solidFill>
              </a:rPr>
              <a:t>: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- Восстановление Патриаршества; 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- </a:t>
            </a:r>
            <a:r>
              <a:rPr lang="ru-RU" sz="3100" b="1" dirty="0" smtClean="0">
                <a:solidFill>
                  <a:srgbClr val="002060"/>
                </a:solidFill>
              </a:rPr>
              <a:t>Избрание Патриарха;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- Организация жизни Церкви в условиях новой эпохи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6" name="Picture 2" descr="https://im3-tub-ru.yandex.net/i?id=816353ab5e95046c20c59074780b3475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060575"/>
            <a:ext cx="7643813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5"/>
          <p:cNvSpPr>
            <a:spLocks noGrp="1"/>
          </p:cNvSpPr>
          <p:nvPr>
            <p:ph type="body" idx="1"/>
          </p:nvPr>
        </p:nvSpPr>
        <p:spPr>
          <a:xfrm>
            <a:off x="0" y="476250"/>
            <a:ext cx="4716463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600" b="1" dirty="0" smtClean="0"/>
              <a:t>Незадолго до своей кончины святой Иоанн </a:t>
            </a:r>
            <a:r>
              <a:rPr lang="ru-RU" sz="3600" b="1" dirty="0" err="1" smtClean="0"/>
              <a:t>Кронштадтский</a:t>
            </a:r>
            <a:r>
              <a:rPr lang="ru-RU" sz="3600" b="1" dirty="0" smtClean="0"/>
              <a:t> в одной из бесед со Святителем Тихоном сказал ему: </a:t>
            </a:r>
            <a:r>
              <a:rPr lang="ru-RU" sz="3600" b="1" dirty="0" smtClean="0">
                <a:solidFill>
                  <a:srgbClr val="002060"/>
                </a:solidFill>
              </a:rPr>
              <a:t>«Теперь, </a:t>
            </a:r>
            <a:r>
              <a:rPr lang="ru-RU" sz="3600" b="1" dirty="0" err="1" smtClean="0">
                <a:solidFill>
                  <a:srgbClr val="002060"/>
                </a:solidFill>
              </a:rPr>
              <a:t>Владыко</a:t>
            </a:r>
            <a:r>
              <a:rPr lang="ru-RU" sz="3600" b="1" dirty="0" smtClean="0">
                <a:solidFill>
                  <a:srgbClr val="002060"/>
                </a:solidFill>
              </a:rPr>
              <a:t>, садитесь Вы на мое место, а я пойду отдохну». </a:t>
            </a:r>
            <a:r>
              <a:rPr lang="ru-RU" sz="3600" b="1" dirty="0" smtClean="0"/>
              <a:t> </a:t>
            </a:r>
          </a:p>
        </p:txBody>
      </p:sp>
      <p:sp>
        <p:nvSpPr>
          <p:cNvPr id="76807" name="AutoShape 7" descr="Ioann_of_Kronstad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76809" name="AutoShape 9" descr="Ioann_of_Kronstad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76813" name="Picture 13" descr="i?id=3533c38492b07e008aa8cdda4fc354ac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476250"/>
            <a:ext cx="3825875" cy="5903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549275"/>
            <a:ext cx="8229600" cy="706438"/>
          </a:xfrm>
        </p:spPr>
        <p:txBody>
          <a:bodyPr/>
          <a:lstStyle/>
          <a:p>
            <a:r>
              <a:rPr lang="ru-RU" sz="4000" b="1" dirty="0" smtClean="0"/>
              <a:t>Служение на Литовской кафедре (1914 – 1917 гг.)</a:t>
            </a:r>
          </a:p>
        </p:txBody>
      </p:sp>
      <p:sp>
        <p:nvSpPr>
          <p:cNvPr id="45061" name="TextBox 3"/>
          <p:cNvSpPr txBox="1">
            <a:spLocks noChangeArrowheads="1"/>
          </p:cNvSpPr>
          <p:nvPr/>
        </p:nvSpPr>
        <p:spPr bwMode="auto">
          <a:xfrm>
            <a:off x="3708400" y="1700213"/>
            <a:ext cx="514826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ctr"/>
            <a:r>
              <a:rPr lang="ru-RU" b="1" dirty="0">
                <a:solidFill>
                  <a:srgbClr val="002060"/>
                </a:solidFill>
              </a:rPr>
              <a:t>   </a:t>
            </a:r>
            <a:r>
              <a:rPr lang="ru-RU" sz="3200" b="1" dirty="0">
                <a:solidFill>
                  <a:srgbClr val="002060"/>
                </a:solidFill>
              </a:rPr>
              <a:t>«Я сознаю всю трудность святительского служения в этом </a:t>
            </a:r>
            <a:r>
              <a:rPr lang="ru-RU" sz="3200" b="1" dirty="0" err="1">
                <a:solidFill>
                  <a:srgbClr val="002060"/>
                </a:solidFill>
              </a:rPr>
              <a:t>разноверном</a:t>
            </a:r>
            <a:r>
              <a:rPr lang="ru-RU" sz="3200" b="1" dirty="0">
                <a:solidFill>
                  <a:srgbClr val="002060"/>
                </a:solidFill>
              </a:rPr>
              <a:t> и разноплеменном крае и прошу у вас помощи в моем служении.»</a:t>
            </a:r>
          </a:p>
          <a:p>
            <a:pPr marL="285750" indent="-285750"/>
            <a:endParaRPr lang="ru-RU" sz="3200" dirty="0">
              <a:latin typeface="Calibri" pitchFamily="34" charset="0"/>
            </a:endParaRPr>
          </a:p>
        </p:txBody>
      </p:sp>
      <p:pic>
        <p:nvPicPr>
          <p:cNvPr id="45065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628775"/>
            <a:ext cx="341788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TextBox 3"/>
          <p:cNvSpPr txBox="1">
            <a:spLocks noChangeArrowheads="1"/>
          </p:cNvSpPr>
          <p:nvPr/>
        </p:nvSpPr>
        <p:spPr bwMode="auto">
          <a:xfrm>
            <a:off x="0" y="4724400"/>
            <a:ext cx="9144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>
                <a:latin typeface="Calibri" pitchFamily="34" charset="0"/>
              </a:rPr>
              <a:t>Миссионерские поездки по приходам;</a:t>
            </a:r>
          </a:p>
          <a:p>
            <a:pPr marL="285750" indent="-285750">
              <a:buFontTx/>
              <a:buChar char="-"/>
            </a:pPr>
            <a:r>
              <a:rPr lang="ru-RU" sz="2400">
                <a:latin typeface="Calibri" pitchFamily="34" charset="0"/>
              </a:rPr>
              <a:t>Благотворительность на нужды приютов, тюрем;</a:t>
            </a:r>
          </a:p>
          <a:p>
            <a:pPr marL="285750" indent="-285750">
              <a:buFontTx/>
              <a:buChar char="-"/>
            </a:pPr>
            <a:r>
              <a:rPr lang="ru-RU" sz="2400">
                <a:latin typeface="Calibri" pitchFamily="34" charset="0"/>
              </a:rPr>
              <a:t>Духовное окормление военнослужащих в годы Первой мировой войны;</a:t>
            </a:r>
          </a:p>
          <a:p>
            <a:pPr marL="285750" indent="-285750">
              <a:buFontTx/>
              <a:buChar char="-"/>
            </a:pPr>
            <a:r>
              <a:rPr lang="ru-RU" sz="2400">
                <a:latin typeface="Calibri" pitchFamily="34" charset="0"/>
              </a:rPr>
              <a:t>Эвакуации святынь из окупированных территорий в Москву</a:t>
            </a:r>
          </a:p>
        </p:txBody>
      </p:sp>
      <p:pic>
        <p:nvPicPr>
          <p:cNvPr id="48137" name="Picture 4" descr="http://www.nsad.ru/pic/patriarh_Tihon_na_fron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60350"/>
            <a:ext cx="6264275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395288" y="1052513"/>
            <a:ext cx="8229600" cy="4525962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4400" b="1" dirty="0" smtClean="0"/>
              <a:t>Везде, где служил Святитель Тихон  люди называли его «Добрым пастырем». 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4400" b="1" dirty="0" smtClean="0"/>
              <a:t>А когда приходил приказ о его переводе на новое место служение  многие прихожане  плакали.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4000" smtClean="0"/>
              <a:t>Служение на Московской кафедре</a:t>
            </a:r>
            <a:r>
              <a:rPr lang="en-US" sz="4000" smtClean="0"/>
              <a:t>  (c 1917 </a:t>
            </a:r>
            <a:r>
              <a:rPr lang="ru-RU" sz="4000" smtClean="0"/>
              <a:t>г.)</a:t>
            </a:r>
          </a:p>
        </p:txBody>
      </p:sp>
      <p:sp>
        <p:nvSpPr>
          <p:cNvPr id="46085" name="TextBox 4"/>
          <p:cNvSpPr txBox="1">
            <a:spLocks noChangeArrowheads="1"/>
          </p:cNvSpPr>
          <p:nvPr/>
        </p:nvSpPr>
        <p:spPr bwMode="auto">
          <a:xfrm>
            <a:off x="0" y="62372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Главная задача – подготовка Поместного собора Русской Церкви.</a:t>
            </a:r>
          </a:p>
        </p:txBody>
      </p:sp>
      <p:pic>
        <p:nvPicPr>
          <p:cNvPr id="46086" name="Picture 2" descr="https://upload.wikimedia.org/wikipedia/commons/5/55/Tikhon_mitropolit_and_russian_soldiers_1917_in_Moskow_Krasnaja_squa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412875"/>
            <a:ext cx="6551613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ru-RU" smtClean="0"/>
              <a:t>Наступил мятежный 1917 год</a:t>
            </a:r>
          </a:p>
        </p:txBody>
      </p:sp>
      <p:pic>
        <p:nvPicPr>
          <p:cNvPr id="65539" name="Picture 2" descr="http://blogs.lt.vt.edu/aapollonio/files/2014/09/Soldie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143000"/>
            <a:ext cx="7643812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35718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23-28 февраля 1917 года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 России</a:t>
            </a:r>
            <a:r>
              <a:rPr lang="en-US" dirty="0" smtClean="0"/>
              <a:t> </a:t>
            </a:r>
            <a:r>
              <a:rPr lang="ru-RU" dirty="0" smtClean="0"/>
              <a:t> произошла </a:t>
            </a:r>
            <a:br>
              <a:rPr lang="ru-RU" dirty="0" smtClean="0"/>
            </a:br>
            <a:r>
              <a:rPr lang="ru-RU" dirty="0" smtClean="0"/>
              <a:t>февральская революция.</a:t>
            </a:r>
            <a:endParaRPr lang="ru-RU" dirty="0"/>
          </a:p>
        </p:txBody>
      </p:sp>
      <p:pic>
        <p:nvPicPr>
          <p:cNvPr id="66563" name="Picture 2" descr="http://chtooznachaet.ru/wp-content/uploads/2015/11/%D1%84%D0%B5%D0%B2%D1%80-%D1%80%D0%B5%D0%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071688"/>
            <a:ext cx="75342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852738"/>
            <a:ext cx="4319587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b="1" dirty="0" smtClean="0"/>
              <a:t>2 марта 1917 года 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император  Николай II  был вынужден</a:t>
            </a:r>
            <a:br>
              <a:rPr lang="ru-RU" dirty="0" smtClean="0"/>
            </a:br>
            <a:r>
              <a:rPr lang="ru-RU" dirty="0" smtClean="0"/>
              <a:t>отречься от   престола.</a:t>
            </a:r>
            <a:endParaRPr lang="ru-RU" dirty="0"/>
          </a:p>
        </p:txBody>
      </p:sp>
      <p:sp>
        <p:nvSpPr>
          <p:cNvPr id="67587" name="AutoShape 2" descr="https://img-fotki.yandex.ru/get/16118/164843909.7d/0_1d2090_6926c8ea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7588" name="AutoShape 4" descr="https://img-fotki.yandex.ru/get/16118/164843909.7d/0_1d2090_6926c8ea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7589" name="AutoShape 6" descr="https://img-fotki.yandex.ru/get/5814/164843909.7d/0_1d208d_bf58b8d7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67592" name="Picture 8" descr="img_2858_f9fd84ad3e02ba6c77235333f997ea7a"/>
          <p:cNvPicPr>
            <a:picLocks noChangeAspect="1" noChangeArrowheads="1"/>
          </p:cNvPicPr>
          <p:nvPr/>
        </p:nvPicPr>
        <p:blipFill>
          <a:blip r:embed="rId2">
            <a:lum contrast="-6000"/>
            <a:grayscl/>
          </a:blip>
          <a:srcRect/>
          <a:stretch>
            <a:fillRect/>
          </a:stretch>
        </p:blipFill>
        <p:spPr bwMode="auto">
          <a:xfrm>
            <a:off x="5292725" y="260350"/>
            <a:ext cx="3346450" cy="6408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4000" b="1" u="sng" dirty="0" smtClean="0">
                <a:solidFill>
                  <a:srgbClr val="002060"/>
                </a:solidFill>
              </a:rPr>
              <a:t>Оценка происходящего в  стране</a:t>
            </a:r>
            <a:r>
              <a:rPr lang="ru-RU" sz="4000" b="1" dirty="0" smtClean="0">
                <a:solidFill>
                  <a:srgbClr val="002060"/>
                </a:solidFill>
              </a:rPr>
              <a:t>: «Разделились отцы и дети, восстает брат на брата, и чуть не каждый день приходится слышать об убийствах, о пролитии крови, часто невинной. И стоном стонет Русская земля от междоусобной вражды!» - Архиепископ Тихон</a:t>
            </a:r>
          </a:p>
          <a:p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28 августа 1917 года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открылся  </a:t>
            </a:r>
            <a:r>
              <a:rPr lang="ru-RU" dirty="0"/>
              <a:t>Поместный Собор </a:t>
            </a:r>
            <a:r>
              <a:rPr lang="ru-RU" dirty="0" smtClean="0"/>
              <a:t>Российской Православной Церкви</a:t>
            </a:r>
            <a:r>
              <a:rPr lang="ru-RU" dirty="0"/>
              <a:t>.</a:t>
            </a:r>
          </a:p>
        </p:txBody>
      </p:sp>
      <p:pic>
        <p:nvPicPr>
          <p:cNvPr id="63491" name="Picture 2" descr="http://mtdata.ru/u23/photoFAAC/20744918453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060575"/>
            <a:ext cx="68580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00"/>
            <a:ext cx="4714875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Мнение Русской Православной Церкви на Соборе высказал епископ Астраханский </a:t>
            </a:r>
            <a:r>
              <a:rPr lang="ru-RU" sz="3200" b="1" dirty="0" err="1" smtClean="0">
                <a:solidFill>
                  <a:srgbClr val="002060"/>
                </a:solidFill>
              </a:rPr>
              <a:t>Митрофан</a:t>
            </a:r>
            <a:r>
              <a:rPr lang="ru-RU" sz="3200" b="1" dirty="0" smtClean="0">
                <a:solidFill>
                  <a:srgbClr val="002060"/>
                </a:solidFill>
              </a:rPr>
              <a:t> (Краснопольский) :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«Нам нужен Патриарх как церковно-молитвенный </a:t>
            </a:r>
            <a:r>
              <a:rPr lang="ru-RU" sz="3200" b="1" dirty="0" err="1" smtClean="0">
                <a:solidFill>
                  <a:srgbClr val="002060"/>
                </a:solidFill>
              </a:rPr>
              <a:t>предстоятель</a:t>
            </a:r>
            <a:r>
              <a:rPr lang="ru-RU" sz="3200" b="1" dirty="0" smtClean="0">
                <a:solidFill>
                  <a:srgbClr val="002060"/>
                </a:solidFill>
              </a:rPr>
              <a:t> Русской Церкви – представитель подвига и дерзновения, и как </a:t>
            </a:r>
            <a:r>
              <a:rPr lang="ru-RU" sz="3200" b="1" dirty="0" err="1" smtClean="0">
                <a:solidFill>
                  <a:srgbClr val="002060"/>
                </a:solidFill>
              </a:rPr>
              <a:t>стоятель</a:t>
            </a:r>
            <a:r>
              <a:rPr lang="ru-RU" sz="3200" b="1" dirty="0" smtClean="0">
                <a:solidFill>
                  <a:srgbClr val="002060"/>
                </a:solidFill>
              </a:rPr>
              <a:t> за Русскую Церковь»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/>
          </a:p>
        </p:txBody>
      </p:sp>
      <p:pic>
        <p:nvPicPr>
          <p:cNvPr id="17410" name="Picture 4" descr="https://lh3.googleusercontent.com/-UR9CjN2AerQ/V3wUeTKrhxI/AAAAAAABZ0E/pa6CgZ03Mg0eNP3U76HLAB9bTix0z73LQ/w506-h750/06.07.16%2B-%2B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428625"/>
            <a:ext cx="3951287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85750"/>
            <a:ext cx="91440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28 октября 1917 года</a:t>
            </a:r>
            <a:br>
              <a:rPr lang="ru-RU" b="1" dirty="0" smtClean="0"/>
            </a:br>
            <a:r>
              <a:rPr lang="ru-RU" dirty="0" smtClean="0"/>
              <a:t>решением Поместного собора было  </a:t>
            </a:r>
            <a:br>
              <a:rPr lang="ru-RU" dirty="0" smtClean="0"/>
            </a:br>
            <a:r>
              <a:rPr lang="ru-RU" sz="4000" dirty="0" smtClean="0"/>
              <a:t>восстановлено  </a:t>
            </a:r>
            <a:r>
              <a:rPr lang="ru-RU" sz="4000" dirty="0"/>
              <a:t> </a:t>
            </a:r>
            <a:r>
              <a:rPr lang="ru-RU" sz="4000" dirty="0" smtClean="0"/>
              <a:t>Патриаршество в России</a:t>
            </a:r>
            <a:endParaRPr lang="ru-RU" sz="4000" dirty="0"/>
          </a:p>
        </p:txBody>
      </p:sp>
      <p:pic>
        <p:nvPicPr>
          <p:cNvPr id="57347" name="Picture 2" descr="https://upload.wikimedia.org/wikipedia/commons/4/47/Highest_authority_of_Russian_Orthodox_Church_in_19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916113"/>
            <a:ext cx="781843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3600" b="1" smtClean="0"/>
              <a:t>7 ноября 1917 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> Октябрьский переворот,  захват власти большевиками во главе с Лениным.</a:t>
            </a:r>
          </a:p>
        </p:txBody>
      </p:sp>
      <p:pic>
        <p:nvPicPr>
          <p:cNvPr id="58371" name="Picture 6" descr="http://mtdata.ru/u17/photoD7F3/20074837460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714500"/>
            <a:ext cx="6715125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Box 5"/>
          <p:cNvSpPr txBox="1">
            <a:spLocks noChangeArrowheads="1"/>
          </p:cNvSpPr>
          <p:nvPr/>
        </p:nvSpPr>
        <p:spPr bwMode="auto">
          <a:xfrm>
            <a:off x="0" y="61436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alibri" pitchFamily="34" charset="0"/>
              </a:rPr>
              <a:t>К власти в стране пришли  воинствующие безбожники.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57188"/>
            <a:ext cx="9144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«Вера в Бога должна исчезнуть из жизни народа», - заявили они и сразу же повели жестокое наступление на Церковь.</a:t>
            </a:r>
          </a:p>
        </p:txBody>
      </p:sp>
      <p:pic>
        <p:nvPicPr>
          <p:cNvPr id="59395" name="Picture 4" descr="1292938184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1785938"/>
            <a:ext cx="6034088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TextBox 3"/>
          <p:cNvSpPr txBox="1">
            <a:spLocks noChangeArrowheads="1"/>
          </p:cNvSpPr>
          <p:nvPr/>
        </p:nvSpPr>
        <p:spPr bwMode="auto">
          <a:xfrm>
            <a:off x="0" y="5780088"/>
            <a:ext cx="91440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Эти события подтолкнули Поместный Собор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к скорейшему избранию Патриарха.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18 ноября </a:t>
            </a:r>
            <a:r>
              <a:rPr lang="ru-RU" sz="3600" b="1" dirty="0" smtClean="0">
                <a:latin typeface="Arial" charset="0"/>
              </a:rPr>
              <a:t>19</a:t>
            </a:r>
            <a:r>
              <a:rPr lang="ru-RU" sz="3600" b="1" dirty="0" smtClean="0"/>
              <a:t>17 года</a:t>
            </a:r>
            <a:br>
              <a:rPr lang="ru-RU" sz="3600" b="1" dirty="0" smtClean="0"/>
            </a:br>
            <a:r>
              <a:rPr lang="ru-RU" sz="3600" b="1" dirty="0" smtClean="0"/>
              <a:t> митрополит Московский Тихон избран</a:t>
            </a:r>
            <a:br>
              <a:rPr lang="ru-RU" sz="3600" b="1" dirty="0" smtClean="0"/>
            </a:br>
            <a:r>
              <a:rPr lang="ru-RU" sz="3600" b="1" dirty="0" smtClean="0"/>
              <a:t> Патриархом Московским и Всея Руси</a:t>
            </a:r>
          </a:p>
        </p:txBody>
      </p:sp>
      <p:pic>
        <p:nvPicPr>
          <p:cNvPr id="55305" name="Picture 9" descr="i?id=dba2c9cb8f700affabe0dc88d0c6204c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1916113"/>
            <a:ext cx="3848100" cy="4752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226175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Как  воспринял эту весть Святитель Тихон? Обрадовался? Отнюдь. Новоизбранный Патриарх воспринял свое избрание как тяжкий крест, данный ему Богом. Он так и сказал: «Ваша весть об избрании меня в Патриархи является для меня тем свитком, на котором  написано : «Плач, и стон, и горе»… Отныне на меня возлагается попечение о всех  церквах российских и предстоит умирание за них во вся дни… Но да будет воля Божия!»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620713"/>
            <a:ext cx="8229600" cy="706437"/>
          </a:xfrm>
        </p:spPr>
        <p:txBody>
          <a:bodyPr/>
          <a:lstStyle/>
          <a:p>
            <a:r>
              <a:rPr lang="ru-RU" sz="4800" smtClean="0"/>
              <a:t>Годы Патриаршества </a:t>
            </a:r>
            <a:br>
              <a:rPr lang="ru-RU" sz="4800" smtClean="0"/>
            </a:br>
            <a:r>
              <a:rPr lang="ru-RU" sz="4800" smtClean="0"/>
              <a:t>(1918 -1925</a:t>
            </a:r>
            <a:r>
              <a:rPr lang="ru-RU" sz="4000" smtClean="0"/>
              <a:t> )</a:t>
            </a:r>
          </a:p>
        </p:txBody>
      </p:sp>
      <p:pic>
        <p:nvPicPr>
          <p:cNvPr id="51207" name="Picture 7" descr="2591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060575"/>
            <a:ext cx="8064500" cy="4354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88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20 января 1918 года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Советская власть издает Декрет </a:t>
            </a:r>
            <a:r>
              <a:rPr lang="ru-RU" dirty="0"/>
              <a:t>об отделении Церкви от </a:t>
            </a:r>
            <a:r>
              <a:rPr lang="ru-RU" dirty="0" smtClean="0"/>
              <a:t>государства. </a:t>
            </a:r>
            <a:endParaRPr lang="ru-RU" dirty="0"/>
          </a:p>
        </p:txBody>
      </p:sp>
      <p:pic>
        <p:nvPicPr>
          <p:cNvPr id="68611" name="Picture 2" descr="http://cdnimg.rg.ru/img/content/115/72/43/slun600_600x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2071688"/>
            <a:ext cx="65722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88" y="0"/>
            <a:ext cx="8229600" cy="1643063"/>
          </a:xfrm>
        </p:spPr>
        <p:txBody>
          <a:bodyPr/>
          <a:lstStyle/>
          <a:p>
            <a:r>
              <a:rPr lang="ru-RU" sz="3200" smtClean="0"/>
              <a:t>Большевики массово закрывали  монастыри, храмы, убивали священнослужителей, монахов. </a:t>
            </a:r>
          </a:p>
        </p:txBody>
      </p:sp>
      <p:pic>
        <p:nvPicPr>
          <p:cNvPr id="69635" name="Picture 12" descr="Novomucheniki-e14386395282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571625"/>
            <a:ext cx="44862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9" descr="39063_6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1571625"/>
            <a:ext cx="3500438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5" descr="0_d719c_1748da83_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4214813"/>
            <a:ext cx="416401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4" descr="1448563689_2j6khbvlzb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4286250"/>
            <a:ext cx="39624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В стране  шла Гражданская война. Разделившись на красных и белых, русские люди убивали друг друга</a:t>
            </a:r>
            <a:endParaRPr lang="ru-RU" sz="3600" dirty="0"/>
          </a:p>
        </p:txBody>
      </p:sp>
      <p:pic>
        <p:nvPicPr>
          <p:cNvPr id="70659" name="Picture 2" descr="Гражданская война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2786063"/>
            <a:ext cx="478631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4" descr="Гражданская война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550" y="1857375"/>
            <a:ext cx="456088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Rectangle 6"/>
          <p:cNvSpPr>
            <a:spLocks noGrp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Наблюдая все это, Патриарх не мог молчать. В январе 1918 года по всей России расходится послание Его Святейшества, в котором он произнес анафему гонителям Церкви и сеятелям братоубийственной брани: «Опомнитесь, безумцы, прекратите ваши кровавые расправы. Ведь то, что творите вы, не только жестокое дело, это по истине дело сатанинское…»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8" y="285750"/>
            <a:ext cx="5329237" cy="26543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>
                <a:solidFill>
                  <a:srgbClr val="002060"/>
                </a:solidFill>
              </a:rPr>
              <a:t>М</a:t>
            </a:r>
            <a:r>
              <a:rPr lang="ru-RU" sz="4000" b="1" dirty="0" smtClean="0">
                <a:solidFill>
                  <a:srgbClr val="002060"/>
                </a:solidFill>
              </a:rPr>
              <a:t>нение </a:t>
            </a:r>
            <a:r>
              <a:rPr lang="ru-RU" sz="4000" b="1" dirty="0">
                <a:solidFill>
                  <a:srgbClr val="002060"/>
                </a:solidFill>
              </a:rPr>
              <a:t>православного люда на Соборе выразил один из депутатов-крестьян</a:t>
            </a:r>
            <a:r>
              <a:rPr lang="ru-RU" sz="4000" b="1" dirty="0" smtClean="0">
                <a:solidFill>
                  <a:srgbClr val="002060"/>
                </a:solidFill>
              </a:rPr>
              <a:t>: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«У нас больше нет царя, нет отца, которого мы любили. Синод любить невозможно, а потому  мы, крестьяне, хотим Патриарха»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8434" name="Picture 2" descr="http://fanread.ru/img/g/?src=12500315&amp;i=787&amp;ext=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357313"/>
            <a:ext cx="30988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/>
          <p:cNvSpPr>
            <a:spLocks noGrp="1"/>
          </p:cNvSpPr>
          <p:nvPr>
            <p:ph type="body" idx="1"/>
          </p:nvPr>
        </p:nvSpPr>
        <p:spPr>
          <a:xfrm>
            <a:off x="4356100" y="260350"/>
            <a:ext cx="4787900" cy="6191250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Слезно плакал  Патриарх пред Господом за свой народ, Церковь Божию: «Господи, сыны российские оставили Завет Твой, разрушили жертвенники Твои, стреляли по храмовым и кремлевским святыням, избивали священников Твоих...» </a:t>
            </a:r>
          </a:p>
        </p:txBody>
      </p:sp>
      <p:pic>
        <p:nvPicPr>
          <p:cNvPr id="47110" name="Picture 6" descr="1318162424_11369_novyy-razm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76250"/>
            <a:ext cx="4430713" cy="590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211613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800" smtClean="0"/>
              <a:t>Для подъема в народе религиозного чувства по его благословению в Москве и других городах страны  устраивались грандиозные крестные ходы, в которых  принимал участие  и сам Святейший Тихон.  </a:t>
            </a:r>
          </a:p>
        </p:txBody>
      </p:sp>
      <p:pic>
        <p:nvPicPr>
          <p:cNvPr id="78853" name="Picture 5" descr="i?id=2e335371801dc0587908c78f7cb3a03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205038"/>
            <a:ext cx="6192838" cy="4327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 ночь на 24 ноября 1918 года Патриарх Тихон был арестован</a:t>
            </a:r>
            <a:endParaRPr lang="ru-RU" dirty="0"/>
          </a:p>
        </p:txBody>
      </p:sp>
      <p:pic>
        <p:nvPicPr>
          <p:cNvPr id="84995" name="Picture 2" descr="http://www.artlib.ru/objects/gallery_202/artlib_gallery-101283-b.jp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1428750" y="1643063"/>
            <a:ext cx="6072188" cy="48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635375" y="2781300"/>
            <a:ext cx="5286375" cy="1143000"/>
          </a:xfrm>
        </p:spPr>
        <p:txBody>
          <a:bodyPr/>
          <a:lstStyle/>
          <a:p>
            <a:r>
              <a:rPr lang="ru-RU" sz="3600" b="1" smtClean="0"/>
              <a:t>21 августа 1921 года  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>Патриархом Тихоном образован </a:t>
            </a:r>
            <a:br>
              <a:rPr lang="ru-RU" sz="3600" smtClean="0"/>
            </a:br>
            <a:r>
              <a:rPr lang="ru-RU" sz="3600" smtClean="0"/>
              <a:t>Всероссийский комитет помощи голодающим</a:t>
            </a:r>
            <a:r>
              <a:rPr lang="ru-RU" sz="3600" smtClean="0">
                <a:latin typeface="Arial" charset="0"/>
              </a:rPr>
              <a:t>.</a:t>
            </a:r>
            <a:r>
              <a:rPr lang="ru-RU" sz="3600" smtClean="0"/>
              <a:t> </a:t>
            </a:r>
            <a:br>
              <a:rPr lang="ru-RU" sz="3600" smtClean="0"/>
            </a:br>
            <a:r>
              <a:rPr lang="ru-RU" sz="3600" smtClean="0"/>
              <a:t>который был закрыт по распоряжению властей через неделю </a:t>
            </a:r>
            <a:r>
              <a:rPr lang="ru-RU" sz="3600" smtClean="0">
                <a:latin typeface="Arial" charset="0"/>
              </a:rPr>
              <a:t>.</a:t>
            </a:r>
            <a:br>
              <a:rPr lang="ru-RU" sz="3600" smtClean="0">
                <a:latin typeface="Arial" charset="0"/>
              </a:rPr>
            </a:br>
            <a:r>
              <a:rPr lang="ru-RU" sz="3600" smtClean="0">
                <a:latin typeface="Arial" charset="0"/>
              </a:rPr>
              <a:t>Собранные комитетом деньги были конфискованы.</a:t>
            </a:r>
          </a:p>
        </p:txBody>
      </p:sp>
      <p:pic>
        <p:nvPicPr>
          <p:cNvPr id="89091" name="Picture 2" descr="http://www.logoslovo.ru/media/pic_middle/12/382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85750"/>
            <a:ext cx="3357563" cy="627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4" descr="http://ic.pics.livejournal.com/eho_2013/59946590/292461/292461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76250"/>
            <a:ext cx="4364038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4606925" y="765175"/>
            <a:ext cx="453707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По указу властей пресса открыто клеветала на Патриарха и Церковь.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Главная  газета страны «Известия» напечатала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«список врагов народа».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Первым в этом списке значился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Патриарх Тихон.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 результате Патриарх Тихон </a:t>
            </a:r>
            <a:br>
              <a:rPr lang="ru-RU" smtClean="0"/>
            </a:br>
            <a:r>
              <a:rPr lang="ru-RU" smtClean="0"/>
              <a:t>снова был арестован</a:t>
            </a:r>
          </a:p>
        </p:txBody>
      </p:sp>
      <p:pic>
        <p:nvPicPr>
          <p:cNvPr id="98310" name="Picture 6" descr="Tichon_are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557338"/>
            <a:ext cx="6696075" cy="49990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5" name="Rectangle 5"/>
          <p:cNvSpPr>
            <a:spLocks noGrp="1"/>
          </p:cNvSpPr>
          <p:nvPr>
            <p:ph type="body" idx="1"/>
          </p:nvPr>
        </p:nvSpPr>
        <p:spPr>
          <a:xfrm>
            <a:off x="0" y="1412875"/>
            <a:ext cx="3995738" cy="4032250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4000" smtClean="0"/>
              <a:t>С 16 мая 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4000" smtClean="0"/>
              <a:t>1922 года по июнь 1923 года Владыка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4000" smtClean="0"/>
              <a:t>находился в заточении. </a:t>
            </a:r>
            <a:r>
              <a:rPr lang="ru-RU" sz="2800" smtClean="0"/>
              <a:t> </a:t>
            </a:r>
          </a:p>
        </p:txBody>
      </p:sp>
      <p:pic>
        <p:nvPicPr>
          <p:cNvPr id="92173" name="Picture 2" descr="http://xn--1-7sb7akeho.xn--p1ai/wp-content/uploads/2013/07/%D0%9C%D0%BE%D1%81%D0%BA%D0%B2%D0%B8%D1%82%D0%B8%D0%BD-%D0%A4%D0%B8%D0%BB%D0%B8%D0%BF%D0%BF-%D0%90%D0%BB%D0%B5%D0%BA%D1%81%D0%B0%D0%BD%D0%B4%D1%80%D0%BE%D0%B2%D0%B8%D1%87-%D0%9E%D0%B1%D1%8B%D1%81%D0%BA-%D0%B2-%D0%BA%D0%B5%D0%BB%D1%8C%D0%B5-%D0%A1%D0%B2%D1%8F%D1%82%D0%B5%D0%B9%D1%88%D0%B5%D0%B3%D0%BE-%D0%BF%D0%B0%D1%82%D1%80%D0%B8%D0%B0%D1%80%D1%85%D0%B0-%D0%A2%D0%B8%D1%85%D0%BE%D0%BD%D0%B0-1994-%D0%B3%D0%BE%D0%B4.jpg"/>
          <p:cNvPicPr>
            <a:picLocks noChangeAspect="1" noChangeArrowheads="1"/>
          </p:cNvPicPr>
          <p:nvPr/>
        </p:nvPicPr>
        <p:blipFill>
          <a:blip r:embed="rId2"/>
          <a:srcRect r="38011"/>
          <a:stretch>
            <a:fillRect/>
          </a:stretch>
        </p:blipFill>
        <p:spPr bwMode="auto">
          <a:xfrm>
            <a:off x="3924300" y="549275"/>
            <a:ext cx="4903788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Grp="1"/>
          </p:cNvSpPr>
          <p:nvPr>
            <p:ph type="body" idx="1"/>
          </p:nvPr>
        </p:nvSpPr>
        <p:spPr>
          <a:xfrm>
            <a:off x="4572000" y="404813"/>
            <a:ext cx="4572000" cy="5761037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4400" smtClean="0"/>
              <a:t>Власти не сломили Святителя и были вынуждены выпустить его, однако стали следить за каждым его шагом</a:t>
            </a:r>
            <a:r>
              <a:rPr lang="ru-RU" sz="2800" smtClean="0"/>
              <a:t>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000" smtClean="0"/>
          </a:p>
        </p:txBody>
      </p:sp>
      <p:pic>
        <p:nvPicPr>
          <p:cNvPr id="99333" name="Picture 5" descr="i?id=818910ccbc58b8bd123cb8849bfc97cd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4813"/>
            <a:ext cx="4100512" cy="5826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/>
          </p:cNvSpPr>
          <p:nvPr>
            <p:ph type="body" idx="1"/>
          </p:nvPr>
        </p:nvSpPr>
        <p:spPr>
          <a:xfrm>
            <a:off x="0" y="188913"/>
            <a:ext cx="3563938" cy="6408737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Несмотря на гонения, Святитель Тихон продолжал принимать народ в Донском монастыре, где он уединенно жил, и люди шли нескончаемым потоком, приезжая часто издалека или пешком преодолевая тысячи верст.  </a:t>
            </a:r>
          </a:p>
        </p:txBody>
      </p:sp>
      <p:pic>
        <p:nvPicPr>
          <p:cNvPr id="97285" name="Picture 5" descr="svtihon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5888" y="260350"/>
            <a:ext cx="4914900" cy="6337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/>
          </p:cNvSpPr>
          <p:nvPr>
            <p:ph type="body" idx="1"/>
          </p:nvPr>
        </p:nvSpPr>
        <p:spPr>
          <a:xfrm>
            <a:off x="4572000" y="476250"/>
            <a:ext cx="4114800" cy="564991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Последний  год своей жизни Патриарх , жил в Донском монастыре, по воскресным и праздничным дням служил Божественную литургию</a:t>
            </a:r>
          </a:p>
        </p:txBody>
      </p:sp>
      <p:pic>
        <p:nvPicPr>
          <p:cNvPr id="100357" name="Picture 5" descr="svtihon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8913"/>
            <a:ext cx="3622675" cy="64087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Сначала путем голосования были избраны три кандидата в Патриархи: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9458" name="Picture 2" descr="http://acathist.ru/media/k2/items/cache/7e64c4d2a4a242251ffdaa790b21fa01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00213"/>
            <a:ext cx="2105025" cy="33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79388" y="5445125"/>
            <a:ext cx="24288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«самый умный» Митрополит Антоний (Храповицкий)</a:t>
            </a:r>
          </a:p>
        </p:txBody>
      </p:sp>
      <p:pic>
        <p:nvPicPr>
          <p:cNvPr id="19460" name="Picture 4" descr="http://pereprava.org/uploads/posts/1349953327_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628775"/>
            <a:ext cx="2571750" cy="343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http://ic.pics.livejournal.com/eho_2013/59946590/292325/292325_90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1628775"/>
            <a:ext cx="25177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Прямоугольник 3"/>
          <p:cNvSpPr>
            <a:spLocks noChangeArrowheads="1"/>
          </p:cNvSpPr>
          <p:nvPr/>
        </p:nvSpPr>
        <p:spPr bwMode="auto">
          <a:xfrm>
            <a:off x="3059113" y="5445125"/>
            <a:ext cx="2571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«самый строгий» Архиепископ Арсений (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</a:rPr>
              <a:t>Стадницкий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19463" name="TextBox 4"/>
          <p:cNvSpPr txBox="1">
            <a:spLocks noChangeArrowheads="1"/>
          </p:cNvSpPr>
          <p:nvPr/>
        </p:nvSpPr>
        <p:spPr bwMode="auto">
          <a:xfrm>
            <a:off x="6372225" y="5445125"/>
            <a:ext cx="24288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«самый добрый» Митрополит Тихон (</a:t>
            </a:r>
            <a:r>
              <a:rPr lang="ru-RU" b="1" dirty="0" err="1">
                <a:solidFill>
                  <a:srgbClr val="002060"/>
                </a:solidFill>
                <a:latin typeface="Calibri" pitchFamily="34" charset="0"/>
              </a:rPr>
              <a:t>Беллавин</a:t>
            </a:r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Grp="1"/>
          </p:cNvSpPr>
          <p:nvPr>
            <p:ph type="body" idx="1"/>
          </p:nvPr>
        </p:nvSpPr>
        <p:spPr>
          <a:xfrm>
            <a:off x="0" y="4813300"/>
            <a:ext cx="9144000" cy="20447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7 апреля (25 марта по старому стилю)в праздник Благовещения Пресвятой Богородицы Святейший Патриарх Тихон почил о Господе с молитвой на устах. </a:t>
            </a:r>
          </a:p>
        </p:txBody>
      </p:sp>
      <p:pic>
        <p:nvPicPr>
          <p:cNvPr id="80903" name="Picture 7" descr="patriarh-Tihon-s-narod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88913"/>
            <a:ext cx="5184775" cy="4583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868362"/>
          </a:xfrm>
        </p:spPr>
        <p:txBody>
          <a:bodyPr/>
          <a:lstStyle/>
          <a:p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 </a:t>
            </a:r>
            <a:r>
              <a:rPr lang="ru-RU" smtClean="0"/>
              <a:t>9 октября 1989 года </a:t>
            </a:r>
            <a:br>
              <a:rPr lang="ru-RU" smtClean="0"/>
            </a:br>
            <a:r>
              <a:rPr lang="ru-RU" smtClean="0"/>
              <a:t>Прославление Патриарха Тихона</a:t>
            </a:r>
          </a:p>
        </p:txBody>
      </p:sp>
      <p:pic>
        <p:nvPicPr>
          <p:cNvPr id="103427" name="Picture 2" descr="http://www.k-istine.ru/images/ikons/tihon_moskowskiy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628775"/>
            <a:ext cx="374808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0" y="6256338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/>
              <a:t>Святителю Тихоне, Моли Бога о нас!</a:t>
            </a:r>
          </a:p>
          <a:p>
            <a:pPr algn="ctr"/>
            <a:endParaRPr lang="ru-RU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Далее Собор решил предоставить воле Божией посредством жребия указать</a:t>
            </a:r>
            <a:r>
              <a:rPr lang="ru-RU" sz="3200" b="1" dirty="0" smtClean="0">
                <a:solidFill>
                  <a:srgbClr val="002060"/>
                </a:solidFill>
                <a:latin typeface="Arial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Arial" charset="0"/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 достойнейшего из них.</a:t>
            </a:r>
          </a:p>
        </p:txBody>
      </p:sp>
      <p:pic>
        <p:nvPicPr>
          <p:cNvPr id="20482" name="Picture 2" descr="http://www.pravchelny.ru/www/images/2014/1/67740972222_5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492375"/>
            <a:ext cx="3532188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 descr="http://vibewow.com/userdata/566f3647ae4d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1700213"/>
            <a:ext cx="21558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https://im0-tub-ru.yandex.net/i?id=92de75ca6c22027dc502ac649008323c-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2133600"/>
            <a:ext cx="2143125" cy="292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142875" y="5143500"/>
            <a:ext cx="871537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18 ноября </a:t>
            </a:r>
            <a:r>
              <a:rPr lang="ru-RU" sz="2000" b="1" dirty="0">
                <a:solidFill>
                  <a:srgbClr val="002060"/>
                </a:solidFill>
              </a:rPr>
              <a:t>19</a:t>
            </a:r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17 года после Божественной Литургии в храме Христа Спасителя перед Владимирской иконой Пресвятой Богородицы  старец Зосимовской пустыни </a:t>
            </a:r>
            <a:r>
              <a:rPr lang="ru-RU" sz="2000" b="1" dirty="0" err="1">
                <a:solidFill>
                  <a:srgbClr val="002060"/>
                </a:solidFill>
                <a:latin typeface="Calibri" pitchFamily="34" charset="0"/>
              </a:rPr>
              <a:t>иеросхимонах</a:t>
            </a:r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 Алексий вынул жребий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а митрополит </a:t>
            </a:r>
            <a:r>
              <a:rPr lang="ru-RU" sz="2000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Киевский Владимир огласил имя избранного.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 Господь указал Патриархом  быть «добрейшему».</a:t>
            </a:r>
          </a:p>
          <a:p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25"/>
            <a:ext cx="91440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18 ноября </a:t>
            </a:r>
            <a:r>
              <a:rPr lang="ru-RU" sz="4000" b="1" dirty="0" smtClean="0">
                <a:solidFill>
                  <a:srgbClr val="002060"/>
                </a:solidFill>
                <a:latin typeface="Arial" charset="0"/>
              </a:rPr>
              <a:t>19</a:t>
            </a:r>
            <a:r>
              <a:rPr lang="ru-RU" sz="4000" b="1" dirty="0" smtClean="0">
                <a:solidFill>
                  <a:srgbClr val="002060"/>
                </a:solidFill>
              </a:rPr>
              <a:t>17 года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Патриархом Московским и Всея Руси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был избран митрополит Московский </a:t>
            </a:r>
            <a:r>
              <a:rPr lang="ru-RU" sz="4000" dirty="0" smtClean="0">
                <a:solidFill>
                  <a:srgbClr val="002060"/>
                </a:solidFill>
              </a:rPr>
              <a:t>Тихон.</a:t>
            </a:r>
          </a:p>
        </p:txBody>
      </p:sp>
      <p:pic>
        <p:nvPicPr>
          <p:cNvPr id="21506" name="Picture 2" descr="https://upload.wikimedia.org/wikipedia/commons/a/a5/%D0%9F%D0%B0%D1%82%D1%80%D0%B8%D0%B0%D1%80%D1%85_%D0%A2%D0%B8%D1%85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1928813"/>
            <a:ext cx="37909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91440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Патриарх Тихон, в миру Василий </a:t>
            </a:r>
            <a:r>
              <a:rPr lang="ru-RU" sz="3600" b="1" dirty="0" err="1" smtClean="0">
                <a:solidFill>
                  <a:srgbClr val="002060"/>
                </a:solidFill>
              </a:rPr>
              <a:t>Беллавин</a:t>
            </a:r>
            <a:r>
              <a:rPr lang="ru-RU" sz="3600" b="1" dirty="0" smtClean="0">
                <a:solidFill>
                  <a:srgbClr val="002060"/>
                </a:solidFill>
              </a:rPr>
              <a:t> родился  1 февраля 1865 года в городе Клин </a:t>
            </a:r>
            <a:r>
              <a:rPr lang="ru-RU" sz="3600" b="1" dirty="0" err="1" smtClean="0">
                <a:solidFill>
                  <a:srgbClr val="002060"/>
                </a:solidFill>
              </a:rPr>
              <a:t>Торопецкого</a:t>
            </a:r>
            <a:r>
              <a:rPr lang="ru-RU" sz="3600" b="1" dirty="0" smtClean="0">
                <a:solidFill>
                  <a:srgbClr val="002060"/>
                </a:solidFill>
              </a:rPr>
              <a:t> уезда</a:t>
            </a:r>
          </a:p>
        </p:txBody>
      </p:sp>
      <p:pic>
        <p:nvPicPr>
          <p:cNvPr id="22530" name="Picture 4" descr="http://kulturamo.ru/wp-content/uploads/2015/07/%D0%BA%D0%BB05.jpg"/>
          <p:cNvPicPr>
            <a:picLocks noChangeAspect="1" noChangeArrowheads="1"/>
          </p:cNvPicPr>
          <p:nvPr/>
        </p:nvPicPr>
        <p:blipFill>
          <a:blip r:embed="rId2"/>
          <a:srcRect r="17979"/>
          <a:stretch>
            <a:fillRect/>
          </a:stretch>
        </p:blipFill>
        <p:spPr bwMode="auto">
          <a:xfrm>
            <a:off x="179388" y="2205038"/>
            <a:ext cx="57404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http://data2.gallery.ru/albums/gallery/0000007635-134537-5284767-m500x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2205038"/>
            <a:ext cx="28638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1237</Words>
  <Application>Microsoft Office PowerPoint</Application>
  <PresentationFormat>Экран (4:3)</PresentationFormat>
  <Paragraphs>104</Paragraphs>
  <Slides>61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 Час общения   Высший подвиг в терпении, любви и мольбе. Патриарх Всероссийский Тихон </vt:lpstr>
      <vt:lpstr>28 августа 1917 года  в Москве открылся  Поместный Собор Российской Православной Церкви</vt:lpstr>
      <vt:lpstr>  Вопросы Собора: - Восстановление Патриаршества;  - Избрание Патриарха; - Организация жизни Церкви в условиях новой эпохи </vt:lpstr>
      <vt:lpstr>Мнение Русской Православной Церкви на Соборе высказал епископ Астраханский Митрофан (Краснопольский) :  «Нам нужен Патриарх как церковно-молитвенный предстоятель Русской Церкви – представитель подвига и дерзновения, и как стоятель за Русскую Церковь» </vt:lpstr>
      <vt:lpstr>     Мнение православного люда на Соборе выразил один из депутатов-крестьян: «У нас больше нет царя, нет отца, которого мы любили. Синод любить невозможно, а потому  мы, крестьяне, хотим Патриарха» </vt:lpstr>
      <vt:lpstr> Сначала путем голосования были избраны три кандидата в Патриархи:</vt:lpstr>
      <vt:lpstr>Далее Собор решил предоставить воле Божией посредством жребия указать  достойнейшего из них.</vt:lpstr>
      <vt:lpstr>18 ноября 1917 года  Патриархом Московским и Всея Руси был избран митрополит Московский Тихон.</vt:lpstr>
      <vt:lpstr>Патриарх Тихон, в миру Василий Беллавин родился  1 февраля 1865 года в городе Клин Торопецкого уезда</vt:lpstr>
      <vt:lpstr>Его родители - священник Иоанн Беллавин и матушка Анна </vt:lpstr>
      <vt:lpstr>Слайд 11</vt:lpstr>
      <vt:lpstr>В  десятилетнем возрасте Василий поступил в Торопецкое духовное училище</vt:lpstr>
      <vt:lpstr>После  продолжил обучение  в Псковской семинарии.</vt:lpstr>
      <vt:lpstr>Будущий Патриарх легко осваивал различные научные дисциплины, охотно помогая своим менее успевающим сверстникам.  По воспоминаниям одного из них, «с детства Тихон был очень добродушным, кротким и богобоязненным без лукавства».  Коллеги по семинарской скамье даже придумали для Василия шутливое прозвище — «Архиерей».</vt:lpstr>
      <vt:lpstr>В морозные дни он часто делился своей теплой шубой с однокашниками из бедных семей. Бывало, кто-то из семинаристов глянув в окно, спрашивал:  </vt:lpstr>
      <vt:lpstr>С отличием закончив Псковскую семинарию, Василий поступает в Петербургскую духовную академию</vt:lpstr>
      <vt:lpstr>Товарищи по Академии тоже единодушно полюбили Василия Беллавина и даже прозвали его «Патриархом», хотя патриаршества на Руси не было уже более двух веков.</vt:lpstr>
      <vt:lpstr>  После окончания Санкт-Петербургской Духовной Академии в 1888 г. Василий Беллавин был отправлен в родную ему Псковскую духовную семинарию преподавателем. Здесь он преподает два богословских предмета и французский язык.</vt:lpstr>
      <vt:lpstr>В 1891 году  на 26 году  жизни  Василий  принимает монашеский постриг с именем Тихон. В этом же году  его  рукоположили во иеродиакона,  а после в иеромонаха.</vt:lpstr>
      <vt:lpstr>В 1892 году  иеромонаха Тихона направили в  Холмскую духовную семинарию, Варшавской епархии,  на должность  инспектора, а затем возвели в сан архимандрита и назначили  ректором семинарии.</vt:lpstr>
      <vt:lpstr>Спустя четыре года, на 34-м году жизни, в 1897 году, совершилась его хиротония во епископа Люблинского, викария Варшавской епархии</vt:lpstr>
      <vt:lpstr>Епископ Тихон ревностно отдавался работе по устройству нового викариатства, а обаянием своего нравственного облика он приобрел всеобщую любовь не только русского населения, но и литовцев и поляков.</vt:lpstr>
      <vt:lpstr>В 1898 Владыка Тихон был направлен для несения ответственного служения за океан, в далекую американскую епархию в сане епископа Алеутского.  В 1905 году возведен в сан архиепископа.</vt:lpstr>
      <vt:lpstr>Служение в Америке (1898-1907 гг.)</vt:lpstr>
      <vt:lpstr> Епископ Тихон посещал самые отдаленные уголки Америки, куда порой добирался пешком, на лошади, на гребной лодке, — встречался с обиженными и обездоленными туземцами, совершал обряды, учил жить по-христиански...  </vt:lpstr>
      <vt:lpstr>В 1907 году Архиепископ Тихон вернулся в Россию, он  был переведен  в Ярославскую епархию</vt:lpstr>
      <vt:lpstr>Слайд 27</vt:lpstr>
      <vt:lpstr>Служение на Ярославской кафедре (1907 -1913 гг).</vt:lpstr>
      <vt:lpstr>Слайд 29</vt:lpstr>
      <vt:lpstr>Слайд 30</vt:lpstr>
      <vt:lpstr>Служение на Литовской кафедре (1914 – 1917 гг.)</vt:lpstr>
      <vt:lpstr>Слайд 32</vt:lpstr>
      <vt:lpstr>Слайд 33</vt:lpstr>
      <vt:lpstr>Служение на Московской кафедре  (c 1917 г.)</vt:lpstr>
      <vt:lpstr>Наступил мятежный 1917 год</vt:lpstr>
      <vt:lpstr>23-28 февраля 1917 года  в России  произошла  февральская революция.</vt:lpstr>
      <vt:lpstr> 2 марта 1917 года    император  Николай II  был вынужден отречься от   престола.</vt:lpstr>
      <vt:lpstr>Слайд 38</vt:lpstr>
      <vt:lpstr>28 августа 1917 года  открылся  Поместный Собор Российской Православной Церкви.</vt:lpstr>
      <vt:lpstr>28 октября 1917 года решением Поместного собора было   восстановлено   Патриаршество в России</vt:lpstr>
      <vt:lpstr>7 ноября 1917   Октябрьский переворот,  захват власти большевиками во главе с Лениным.</vt:lpstr>
      <vt:lpstr>«Вера в Бога должна исчезнуть из жизни народа», - заявили они и сразу же повели жестокое наступление на Церковь.</vt:lpstr>
      <vt:lpstr>18 ноября 1917 года  митрополит Московский Тихон избран  Патриархом Московским и Всея Руси</vt:lpstr>
      <vt:lpstr>Как  воспринял эту весть Святитель Тихон? Обрадовался? Отнюдь. Новоизбранный Патриарх воспринял свое избрание как тяжкий крест, данный ему Богом. Он так и сказал: «Ваша весть об избрании меня в Патриархи является для меня тем свитком, на котором  написано : «Плач, и стон, и горе»… Отныне на меня возлагается попечение о всех  церквах российских и предстоит умирание за них во вся дни… Но да будет воля Божия!»</vt:lpstr>
      <vt:lpstr>Годы Патриаршества  (1918 -1925 )</vt:lpstr>
      <vt:lpstr> 20 января 1918 года     Советская власть издает Декрет об отделении Церкви от государства. </vt:lpstr>
      <vt:lpstr>Большевики массово закрывали  монастыри, храмы, убивали священнослужителей, монахов. </vt:lpstr>
      <vt:lpstr>В стране  шла Гражданская война. Разделившись на красных и белых, русские люди убивали друг друга</vt:lpstr>
      <vt:lpstr>Слайд 49</vt:lpstr>
      <vt:lpstr>Слайд 50</vt:lpstr>
      <vt:lpstr>Слайд 51</vt:lpstr>
      <vt:lpstr>В ночь на 24 ноября 1918 года Патриарх Тихон был арестован</vt:lpstr>
      <vt:lpstr>21 августа 1921 года   Патриархом Тихоном образован  Всероссийский комитет помощи голодающим.  который был закрыт по распоряжению властей через неделю . Собранные комитетом деньги были конфискованы.</vt:lpstr>
      <vt:lpstr>Слайд 54</vt:lpstr>
      <vt:lpstr>В результате Патриарх Тихон  снова был арестован</vt:lpstr>
      <vt:lpstr>Слайд 56</vt:lpstr>
      <vt:lpstr>Слайд 57</vt:lpstr>
      <vt:lpstr>Слайд 58</vt:lpstr>
      <vt:lpstr>Слайд 59</vt:lpstr>
      <vt:lpstr>Слайд 60</vt:lpstr>
      <vt:lpstr>  9 октября 1989 года  Прославление Патриарха Тихона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Святитель Тихон  Патриарх Московский и всея Руси</dc:title>
  <dc:creator>Admin</dc:creator>
  <cp:lastModifiedBy>dom</cp:lastModifiedBy>
  <cp:revision>57</cp:revision>
  <dcterms:created xsi:type="dcterms:W3CDTF">2017-02-27T08:04:31Z</dcterms:created>
  <dcterms:modified xsi:type="dcterms:W3CDTF">2025-11-10T20:01:06Z</dcterms:modified>
</cp:coreProperties>
</file>