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6" r:id="rId3"/>
    <p:sldId id="297" r:id="rId4"/>
    <p:sldId id="303" r:id="rId5"/>
    <p:sldId id="298" r:id="rId6"/>
    <p:sldId id="269" r:id="rId7"/>
    <p:sldId id="271" r:id="rId8"/>
    <p:sldId id="275" r:id="rId9"/>
    <p:sldId id="276" r:id="rId10"/>
    <p:sldId id="277" r:id="rId11"/>
    <p:sldId id="291" r:id="rId12"/>
    <p:sldId id="292" r:id="rId13"/>
    <p:sldId id="293" r:id="rId14"/>
    <p:sldId id="294" r:id="rId15"/>
    <p:sldId id="301" r:id="rId16"/>
    <p:sldId id="299" r:id="rId17"/>
    <p:sldId id="300" r:id="rId18"/>
    <p:sldId id="30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0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63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4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55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87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8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2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0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11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065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66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5F572-54E6-4062-8690-3781DE2D01C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F24E9-123F-4710-A2F6-92326E392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31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49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460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 в Америке (1898-1907 гг.)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764704"/>
            <a:ext cx="46805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Миссионерская деятельность;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храмов;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монастыря;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кафедры из Сан-Франциско в Нью-Йорк;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богослужения на английский язык;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школ.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6" r="78245" b="65963"/>
          <a:stretch/>
        </p:blipFill>
        <p:spPr bwMode="auto">
          <a:xfrm>
            <a:off x="276121" y="3140968"/>
            <a:ext cx="4009472" cy="36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74" y="764704"/>
            <a:ext cx="413688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12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 на Ярославской кафедре (1907 -1913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852936"/>
            <a:ext cx="46805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Архипастырские поездки по самым отдаленным уголкам епархии;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Частые богослужения;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Благотворительность на нужды школ, монастырей, нуждающихся;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Встречи с праведным Иоанном Кронштадтским;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Встречи с Царской семьей.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www.pstbi.ccas.ru/foto_1/ob4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87586"/>
            <a:ext cx="3312368" cy="492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034152"/>
            <a:ext cx="5040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1907 года владыка Тихон назначается в г. Ярославль в сане архиепископа Ярославского и Ростовского. Семь лет управлял владыка Ярославской епархией.</a:t>
            </a:r>
          </a:p>
        </p:txBody>
      </p:sp>
    </p:spTree>
    <p:extLst>
      <p:ext uri="{BB962C8B-B14F-4D97-AF65-F5344CB8AC3E}">
        <p14:creationId xmlns:p14="http://schemas.microsoft.com/office/powerpoint/2010/main" val="5776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 на Литовской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(1914 – 1917 гг.)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659" y="1268760"/>
            <a:ext cx="3822564" cy="547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60" y="886189"/>
            <a:ext cx="49216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Миссионерские поездки по приходам;</a:t>
            </a: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 на нужды приютов, тюрем;</a:t>
            </a: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Духовное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окормление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военнослужащих в годы Первой мировой войны;</a:t>
            </a: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Эвакуации святынь из оккупированных территорий в Москву</a:t>
            </a:r>
          </a:p>
        </p:txBody>
      </p:sp>
      <p:pic>
        <p:nvPicPr>
          <p:cNvPr id="2052" name="Picture 4" descr="http://www.nsad.ru/pic/patriarh_Tihon_na_fron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6" y="3417424"/>
            <a:ext cx="4612790" cy="326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43556" y="88618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/>
              <a:t>В начале 1914 г. владыка Тихон был переведен в Литву и стал именоваться архиепископом Литовским и </a:t>
            </a:r>
            <a:r>
              <a:rPr lang="ru-RU" b="1" dirty="0" err="1"/>
              <a:t>Виленским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63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 на Московской кафедре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(c 1917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060255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Избрание на Московскую кафедру Московским епархиальном съездом духовенства и мирян – 7 июля 1917 г.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upload.wikimedia.org/wikipedia/commons/5/55/Tikhon_mitropolit_and_russian_soldiers_1917_in_Moskow_Krasnaja_squ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38" y="2833958"/>
            <a:ext cx="5369189" cy="379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6470" y="2842533"/>
            <a:ext cx="33123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1917 года в Москве открылся Поместный Собор Православной Церкви, принявший решение восстановить патриаршество и избравший патриархом святителя Тихона.</a:t>
            </a:r>
          </a:p>
        </p:txBody>
      </p:sp>
    </p:spTree>
    <p:extLst>
      <p:ext uri="{BB962C8B-B14F-4D97-AF65-F5344CB8AC3E}">
        <p14:creationId xmlns:p14="http://schemas.microsoft.com/office/powerpoint/2010/main" val="17389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Патриаршества (1918 -1925 )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0740" y="908720"/>
            <a:ext cx="813690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Избрание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Патриаршество – 18 ноября 1917г.</a:t>
            </a:r>
          </a:p>
          <a:p>
            <a:endParaRPr lang="ru-RU" dirty="0" smtClean="0"/>
          </a:p>
        </p:txBody>
      </p:sp>
      <p:pic>
        <p:nvPicPr>
          <p:cNvPr id="8" name="Рисунок 7" descr="Патриарх Тихо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0674"/>
            <a:ext cx="2664296" cy="37468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84480" y="6026439"/>
            <a:ext cx="2519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Патриарха 1923 г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2348880"/>
            <a:ext cx="552987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6026439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поместного собора 1917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6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36" y="-21446"/>
            <a:ext cx="9176336" cy="687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21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944813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509120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 smtClean="0">
                <a:solidFill>
                  <a:prstClr val="black"/>
                </a:solidFill>
              </a:rPr>
              <a:t>Служение </a:t>
            </a: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</a:rPr>
              <a:t>Патриарха Тихона</a:t>
            </a:r>
            <a:endParaRPr lang="ru-RU" sz="1600" b="1" i="1" dirty="0">
              <a:solidFill>
                <a:prstClr val="black"/>
              </a:solidFill>
            </a:endParaRPr>
          </a:p>
          <a:p>
            <a:pPr lvl="0"/>
            <a:r>
              <a:rPr lang="ru-RU" sz="1600" b="1" i="1" dirty="0">
                <a:solidFill>
                  <a:prstClr val="black"/>
                </a:solidFill>
              </a:rPr>
              <a:t> </a:t>
            </a:r>
            <a:endParaRPr lang="ru-RU" sz="1600" b="1" dirty="0">
              <a:solidFill>
                <a:prstClr val="black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4758504" cy="352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90744"/>
            <a:ext cx="3847356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9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63722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3284595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 «Собор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Новомучеников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Исповедников Российских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Христа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пострадавших, 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явленных </a:t>
            </a:r>
          </a:p>
          <a:p>
            <a:pPr lvl="0" algn="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неявленных»</a:t>
            </a:r>
          </a:p>
        </p:txBody>
      </p:sp>
    </p:spTree>
    <p:extLst>
      <p:ext uri="{BB962C8B-B14F-4D97-AF65-F5344CB8AC3E}">
        <p14:creationId xmlns:p14="http://schemas.microsoft.com/office/powerpoint/2010/main" val="28460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82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32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067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Православная церковь в годы революции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842"/>
            <a:ext cx="215741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613" y="3976124"/>
            <a:ext cx="3913187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4225361"/>
            <a:ext cx="20478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976124"/>
            <a:ext cx="196373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575" y="1036717"/>
            <a:ext cx="4293615" cy="252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806695"/>
            <a:ext cx="2072625" cy="298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9949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 «Духовная жизнь Патриарха Тихона. Скорбный путь святителя  Тихона  Патриарха Всероссийского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6822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Познакомиться с основными этапами жизненного пути Патриарха Тихона, его духовными взглядами и подвигами. Проанализировать исторические моменты его служения и оценить значимость его личности для Русской Православной Церкви и России</a:t>
            </a:r>
            <a:r>
              <a:rPr lang="ru-RU" sz="2400" dirty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3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28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Патриарх Тихон, в миру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</a:t>
            </a:r>
            <a:r>
              <a:rPr 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Беллавин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1865 г.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932" y="908720"/>
            <a:ext cx="3456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родители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священник Иоанн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Беллавин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матушка Анна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282" y="925760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 и крещения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село Клин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Торопецкого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уезда Псковской губернии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data2.gallery.ru/albums/gallery/0000007635-134537-5284767-m5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33" y="1588053"/>
            <a:ext cx="2000900" cy="275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96529" y="608702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Небесный покровитель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святитель Василий Великий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http://www.komiprav.ru/_mod_files/ce_images/Ikona/vasilij_veliki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61783"/>
            <a:ext cx="245697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933" y="451323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черты в детстве: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Многодетная семья сельского священника;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Внимательность и любовь к ближним, созерцательность;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храму;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учению.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0423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привил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сыну любовь к храму, показал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деятельной христианской любви, приучил за любое дело браться всерьез.</a:t>
            </a:r>
          </a:p>
        </p:txBody>
      </p:sp>
    </p:spTree>
    <p:extLst>
      <p:ext uri="{BB962C8B-B14F-4D97-AF65-F5344CB8AC3E}">
        <p14:creationId xmlns:p14="http://schemas.microsoft.com/office/powerpoint/2010/main" val="16890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35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ТОРОПЕЦКОЕ ДУХОВНОЕ УЧИЛИЩЕ В КОТОРМ УЧИЛСЯ БУДУЩИЙ СВТ. ТИХОН ПАТРИАРХ МОСКОВСКИЙ И ВСЕЯ РОССИИ. НАЧАЛО XX в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4797152"/>
            <a:ext cx="2813445" cy="182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astvu.com/_p/a/c/t/k/ctk7i59zbdy99zmqv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0"/>
          <a:stretch/>
        </p:blipFill>
        <p:spPr bwMode="auto">
          <a:xfrm>
            <a:off x="107216" y="2924943"/>
            <a:ext cx="2786843" cy="177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Санкт-Петербургская духовная академия. Фотография конца XIX ве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86" y="836712"/>
            <a:ext cx="2727704" cy="202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гнутая влево стрелка 8"/>
          <p:cNvSpPr/>
          <p:nvPr/>
        </p:nvSpPr>
        <p:spPr>
          <a:xfrm flipH="1" flipV="1">
            <a:off x="2965670" y="4293096"/>
            <a:ext cx="810893" cy="1633625"/>
          </a:xfrm>
          <a:prstGeom prst="curvedRightArrow">
            <a:avLst>
              <a:gd name="adj1" fmla="val 25000"/>
              <a:gd name="adj2" fmla="val 6274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flipH="1" flipV="1">
            <a:off x="2969021" y="2204864"/>
            <a:ext cx="810893" cy="1791572"/>
          </a:xfrm>
          <a:prstGeom prst="curvedRightArrow">
            <a:avLst>
              <a:gd name="adj1" fmla="val 25000"/>
              <a:gd name="adj2" fmla="val 6912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72391" y="6254911"/>
            <a:ext cx="596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9 лет Василий пошёл в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Торопецкое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духовное училище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87886" y="3923764"/>
            <a:ext cx="3560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Псковская духовная семинария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45615" y="1144709"/>
            <a:ext cx="16983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Петербургская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духовная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72850" y="4497512"/>
            <a:ext cx="33298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учителя отмечали в нем усердие к учебе, искреннюю религиозность, готовность помочь своим товарищам в приготовлении уроков.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59241" y="110246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молитвенный настрой жизни, глубину знаний, за умение дать хороший совет, за степенность в поведении студенты Петербургской  академии, куда он поступил после семинарии, в шутку прозвали его "патриархом</a:t>
            </a:r>
            <a:r>
              <a:rPr lang="ru-RU" dirty="0"/>
              <a:t>".</a:t>
            </a:r>
          </a:p>
        </p:txBody>
      </p:sp>
    </p:spTree>
    <p:extLst>
      <p:ext uri="{BB962C8B-B14F-4D97-AF65-F5344CB8AC3E}">
        <p14:creationId xmlns:p14="http://schemas.microsoft.com/office/powerpoint/2010/main" val="179171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дальнейшего пути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547664" y="908720"/>
            <a:ext cx="2088232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824028" y="859414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263691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риходской священник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268248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монашество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soborlp.ru/wp-content/uploads/2016/04/im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1620179" cy="227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sotnia.ru/ch_sotnia/imt/avel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869" y="388312"/>
            <a:ext cx="1557655" cy="224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9845" y="4725144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году жизни - пострижение в монашество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затем рукоположение во иеродиакона, а после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иеромонаха.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149281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Окончив академию, Василий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Беллавин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преподавал в родной Псковской семинарии, где принял монашеский постриг с именем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Тихон в честь святителя Тихона Задонского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68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в Варшавскую епархию.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www.etoretro.ru/data/media/222/1441230769b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477" y="908721"/>
            <a:ext cx="5326534" cy="33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89678" y="5157192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Холмская духовная семинария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238075"/>
            <a:ext cx="39881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1897 г. на 33 году жизни - хиротония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епископа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Люблинского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викария Варшавской епархии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43667"/>
            <a:ext cx="2232248" cy="330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34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518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Патриарх Тихон, в миру Василий Беллавин родился  1 февраля 1865 г.</vt:lpstr>
      <vt:lpstr>Учеба:</vt:lpstr>
      <vt:lpstr>Выбор дальнейшего пути</vt:lpstr>
      <vt:lpstr>Перевод в Варшавскую епархию.</vt:lpstr>
      <vt:lpstr>Служение в Америке (1898-1907 гг.)</vt:lpstr>
      <vt:lpstr>Служение на Ярославской кафедре (1907 -1913 гг).</vt:lpstr>
      <vt:lpstr>Служение на Литовской кафедре (1914 – 1917 гг.)</vt:lpstr>
      <vt:lpstr>Служение на Московской кафедре  (c 1917 г.)</vt:lpstr>
      <vt:lpstr>Годы Патриаршества (1918 -1925 )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Packard bell</cp:lastModifiedBy>
  <cp:revision>94</cp:revision>
  <dcterms:created xsi:type="dcterms:W3CDTF">2016-07-20T17:04:35Z</dcterms:created>
  <dcterms:modified xsi:type="dcterms:W3CDTF">2025-09-11T17:43:01Z</dcterms:modified>
</cp:coreProperties>
</file>