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84" r:id="rId2"/>
    <p:sldId id="391" r:id="rId3"/>
    <p:sldId id="394" r:id="rId4"/>
    <p:sldId id="393" r:id="rId5"/>
    <p:sldId id="397" r:id="rId6"/>
    <p:sldId id="388" r:id="rId7"/>
    <p:sldId id="400" r:id="rId8"/>
    <p:sldId id="392" r:id="rId9"/>
    <p:sldId id="398" r:id="rId10"/>
    <p:sldId id="396" r:id="rId11"/>
    <p:sldId id="39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35FFA2A-0B0F-4177-ADEB-EC3FC637B4F8}">
          <p14:sldIdLst>
            <p14:sldId id="384"/>
            <p14:sldId id="391"/>
            <p14:sldId id="394"/>
            <p14:sldId id="393"/>
            <p14:sldId id="397"/>
            <p14:sldId id="388"/>
            <p14:sldId id="400"/>
            <p14:sldId id="392"/>
            <p14:sldId id="398"/>
            <p14:sldId id="396"/>
            <p14:sldId id="399"/>
          </p14:sldIdLst>
        </p14:section>
        <p14:section name="Раздел без заголовка" id="{D8EDC28C-DB81-4B71-BFBB-A93D500621D0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672" autoAdjust="0"/>
    <p:restoredTop sz="94786" autoAdjust="0"/>
  </p:normalViewPr>
  <p:slideViewPr>
    <p:cSldViewPr>
      <p:cViewPr varScale="1">
        <p:scale>
          <a:sx n="62" d="100"/>
          <a:sy n="62" d="100"/>
        </p:scale>
        <p:origin x="70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B3E6FA-E1C8-4097-B6A9-891BE2E317F8}" type="datetimeFigureOut">
              <a:rPr lang="ru-RU" smtClean="0"/>
              <a:t>30.01.2026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68746A-BEA6-42A0-B4B9-68D3F03D94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723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России  афонские иконы всегда были любимы за воздушность светлых ликов, как будто наполненных внутренним свечением, излучающим свет. Контрастные цветовые сопоставления придают иконе праздничную нарядность,  разделка одежд и имитации</a:t>
            </a:r>
            <a:r>
              <a:rPr lang="ru-RU" sz="12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драгоценных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украшений доспехов воина выполнена очень искусно. Использование ярких и нежных  оттенков, обилие голубого</a:t>
            </a:r>
            <a:r>
              <a:rPr lang="ru-RU" sz="1200" baseline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цвета  характерно для русских афонских мастерских.</a:t>
            </a: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625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Обитель возникла первоначально при святом Савве, Сербском, основателе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Хиландарской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Лавры в конце XII в.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181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Иеросхимонах Кирилл (в миру Капитон Илларионович Абрамов) родился 26 февраля 1845 года в станице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Мелеховской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Донской области,  образование  получил в местном народном училище, а затем в Новочеркасском окружном училище, курс которого окончил на 15-м году жизни в 1860 году. 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брамовы  приехав на Афон, были пострижены в мантию.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Иер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.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Кириилл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 вошёл в историю Афона, как один из учредителей братства русских обителей на Афоне.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67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фонском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монашестве XIX–XX вв., то в первую очередь обращают внимание на количество: число русских монахов в 1913 г. составило 4800 человек. Они подвизались в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Пантелеймоновом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монастыре, Андреевском и Ильинском скитах, а также в восьмидесяти двух келейных обителях.</a:t>
            </a:r>
          </a:p>
          <a:p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… Когда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иеросхимонах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Кирилл был изгнан с братством из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келльи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Свт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. Василия Великого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Пантократорского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монастыря, то понесенные им убытки составили 53 тыс. руб.! </a:t>
            </a:r>
            <a:r>
              <a:rPr lang="ru-RU" b="0" i="0" dirty="0" err="1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Келлиоты</a:t>
            </a:r>
            <a:r>
              <a:rPr lang="ru-RU" b="0" i="0" dirty="0">
                <a:solidFill>
                  <a:srgbClr val="4A4A4A"/>
                </a:solidFill>
                <a:effectLst/>
                <a:latin typeface="Georgia" panose="02040502050405020303" pitchFamily="18" charset="0"/>
              </a:rPr>
              <a:t> были, как правило, выходцами из народа: крестьянами, военными, мелкими чиновниками. И они хорошо знали глубокую веру русского народа и трепетное почитание великой святыни православия – Святой Горы… //Троицкий П.В.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07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084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 богоборческие годы</a:t>
            </a:r>
            <a:r>
              <a:rPr lang="ru-RU" baseline="0" dirty="0"/>
              <a:t> храм был закрыт, частично разрушен, иконы и утварь реквизированы.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947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Обретенная</a:t>
            </a:r>
            <a:r>
              <a:rPr lang="ru-RU" baseline="0" dirty="0"/>
              <a:t> икона находилась в аварийном состоянии, ведь она много лет была закопана в земле, насыпанной на свод погреба. В 2019 г. при перестройке погреба эта икона была случайно обнаружена хозяевами, которые принесли икону  в  Успенский храм с. </a:t>
            </a:r>
            <a:r>
              <a:rPr lang="ru-RU" baseline="0" dirty="0" err="1"/>
              <a:t>Богороцкое</a:t>
            </a:r>
            <a:r>
              <a:rPr lang="ru-RU" baseline="0" dirty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525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Освящение иконы</a:t>
            </a:r>
            <a:r>
              <a:rPr lang="ru-RU" baseline="0" dirty="0"/>
              <a:t> в  Успенском храме села </a:t>
            </a:r>
            <a:r>
              <a:rPr lang="ru-RU" baseline="0" dirty="0" err="1"/>
              <a:t>Богороцкое</a:t>
            </a:r>
            <a:r>
              <a:rPr lang="ru-RU" baseline="0" dirty="0"/>
              <a:t> Липецкой области. В центре – служащий священник о. Андрей, справа  – благотворитель </a:t>
            </a:r>
          </a:p>
          <a:p>
            <a:r>
              <a:rPr lang="ru-RU" baseline="0" dirty="0"/>
              <a:t>Вадим, племянник М.Ю. Абрамова, основателя Музея русской иконы, за ним певец Роман Демидов.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793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Замартынье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 возникло в середине XVII века под защитой крепости города Доброго (ныне село Доброе). Упоминается в документах 1675 года. Название – по местоположению за рекой Мартын. Наименование реки Мартын получилось в результате изменения некого тюркского или финно-угорского слова. Сегодня на картах река обозначается как </a:t>
            </a:r>
            <a:r>
              <a:rPr lang="ru-RU" b="0" i="0" dirty="0" err="1">
                <a:solidFill>
                  <a:srgbClr val="000000"/>
                </a:solidFill>
                <a:effectLst/>
                <a:latin typeface="-apple-system"/>
              </a:rPr>
              <a:t>Мартынчик</a:t>
            </a:r>
            <a:r>
              <a:rPr lang="ru-RU" b="0" i="0" dirty="0">
                <a:solidFill>
                  <a:srgbClr val="000000"/>
                </a:solidFill>
                <a:effectLst/>
                <a:latin typeface="-apple-system"/>
              </a:rPr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68746A-BEA6-42A0-B4B9-68D3F03D94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754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820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730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3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993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731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5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573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58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13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64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6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61E05-40A5-4056-80AA-08AE48FBD6C9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A8AF4-AE8F-41B0-8E3E-D87E7A4D50C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4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-1035496"/>
            <a:ext cx="6562735" cy="8750315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52536" y="-169299"/>
            <a:ext cx="4139952" cy="216472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Чудесное обретение иконы</a:t>
            </a:r>
            <a:br>
              <a:rPr lang="ru-RU" dirty="0"/>
            </a:br>
            <a:r>
              <a:rPr lang="ru-RU" dirty="0">
                <a:solidFill>
                  <a:srgbClr val="002060"/>
                </a:solidFill>
              </a:rPr>
              <a:t>Георгия Победоносца 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/>
              <a:t>из Златоустовского скита </a:t>
            </a:r>
            <a:br>
              <a:rPr lang="ru-RU" dirty="0"/>
            </a:br>
            <a:r>
              <a:rPr lang="ru-RU" dirty="0"/>
              <a:t>как благословение Святой Афонской Горы Липецкой земли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700808"/>
            <a:ext cx="3888432" cy="4425355"/>
          </a:xfrm>
        </p:spPr>
        <p:txBody>
          <a:bodyPr/>
          <a:lstStyle/>
          <a:p>
            <a:r>
              <a:rPr lang="ru-RU" dirty="0"/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4611" y="1700808"/>
            <a:ext cx="5107632" cy="6810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547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7873" y="20501"/>
            <a:ext cx="9457051" cy="7092787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47664" y="836713"/>
            <a:ext cx="6048672" cy="720080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</a:rPr>
              <a:t>Благодарю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4413101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568952" cy="1152128"/>
          </a:xfrm>
        </p:spPr>
        <p:txBody>
          <a:bodyPr>
            <a:normAutofit fontScale="90000"/>
          </a:bodyPr>
          <a:lstStyle/>
          <a:p>
            <a:r>
              <a:rPr lang="ru-RU" dirty="0" err="1">
                <a:solidFill>
                  <a:srgbClr val="000000"/>
                </a:solidFill>
                <a:latin typeface="-apple-system"/>
              </a:rPr>
              <a:t>Замартынье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на Топографической межевой карте Тамбовской губернии, сделанной под руководством генерал-лейтенанта А.И.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Менде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в 1862 г.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157192"/>
            <a:ext cx="9144000" cy="170080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В конце XIX века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Замартынье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считалось достаточно крупным селом. В 1893 году его население составляло 2556 человек. Первая деревянная церковь в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Замартынье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упоминается под 1675 годом. В 1841 году на средства прихожан в селе была выстроена каменная холодная (с тёплым приделом) церковь, главный престол которой был освящён в честь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Боголюбской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иконы Богородицы. В трапезной было два придела: Богоявления Господня и святителя Митрофана Воронежского, который десятью годами ранее был канонизирован Русской Православной Церковью в лике святых. К концу XIX века </a:t>
            </a:r>
            <a:r>
              <a:rPr lang="ru-RU" dirty="0" err="1">
                <a:solidFill>
                  <a:srgbClr val="000000"/>
                </a:solidFill>
                <a:latin typeface="-apple-system"/>
              </a:rPr>
              <a:t>Боголюбская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 церковь значилась как одна из красивейших в епархии: «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богатым убранство </a:t>
            </a:r>
            <a:r>
              <a:rPr lang="ru-RU" b="1" i="1" dirty="0" err="1">
                <a:solidFill>
                  <a:srgbClr val="000000"/>
                </a:solidFill>
                <a:latin typeface="-apple-system"/>
              </a:rPr>
              <a:t>ея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 и иконостас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».</a:t>
            </a:r>
            <a:endParaRPr lang="ru-RU" dirty="0"/>
          </a:p>
          <a:p>
            <a:endParaRPr lang="ru-RU" dirty="0"/>
          </a:p>
        </p:txBody>
      </p:sp>
      <p:pic>
        <p:nvPicPr>
          <p:cNvPr id="8194" name="Picture 2" descr="https://sun9-84.userapi.com/s/v1/ig2/SGNWX0QryEZNC6DzsWRFimDNYxcU3noX0zJyYqiymfw-EljSG8-wzqlPV__LZ3S59bE7bv7-odJ6yNg5EP6gweFl.jpg?quality=95&amp;as=32x12,48x18,72x27,108x41,160x61,240x91,360x137,480x183,540x206,640x244,720x274,785x299&amp;from=bu&amp;cs=785x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10460922" cy="3984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7557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vatars.mds.yandex.net/i?id=5b04e5679e333f301a45443aa5ba2008_l-5235706-images-thumbs&amp;n=1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467081" cy="710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3933056"/>
            <a:ext cx="4716500" cy="3070076"/>
          </a:xfrm>
        </p:spPr>
        <p:txBody>
          <a:bodyPr>
            <a:normAutofit fontScale="90000"/>
          </a:bodyPr>
          <a:lstStyle/>
          <a:p>
            <a:pPr algn="ctr"/>
            <a:br>
              <a:rPr lang="ru-RU" b="0" i="1" dirty="0">
                <a:solidFill>
                  <a:srgbClr val="000000"/>
                </a:solidFill>
                <a:latin typeface="Onest"/>
              </a:rPr>
            </a:br>
            <a:br>
              <a:rPr lang="ru-RU" b="0" i="1" dirty="0">
                <a:solidFill>
                  <a:srgbClr val="000000"/>
                </a:solidFill>
                <a:latin typeface="Onest"/>
              </a:rPr>
            </a:br>
            <a:r>
              <a:rPr lang="ru-RU" sz="1600" b="0" i="1" dirty="0">
                <a:solidFill>
                  <a:srgbClr val="FFC000"/>
                </a:solidFill>
                <a:latin typeface="Onest"/>
              </a:rPr>
              <a:t>«</a:t>
            </a:r>
            <a:r>
              <a:rPr lang="ru-RU" sz="1600" dirty="0">
                <a:solidFill>
                  <a:srgbClr val="FFC000"/>
                </a:solidFill>
                <a:ea typeface="+mn-ea"/>
                <a:cs typeface="+mn-cs"/>
              </a:rPr>
              <a:t>Строителем </a:t>
            </a:r>
            <a:r>
              <a:rPr lang="ru-RU" sz="1600" dirty="0" err="1">
                <a:solidFill>
                  <a:srgbClr val="FFC000"/>
                </a:solidFill>
                <a:ea typeface="+mn-ea"/>
                <a:cs typeface="+mn-cs"/>
              </a:rPr>
              <a:t>Златоуствского</a:t>
            </a:r>
            <a:r>
              <a:rPr lang="ru-RU" sz="1600" dirty="0">
                <a:solidFill>
                  <a:srgbClr val="FFC000"/>
                </a:solidFill>
                <a:ea typeface="+mn-ea"/>
                <a:cs typeface="+mn-cs"/>
              </a:rPr>
              <a:t> </a:t>
            </a:r>
            <a:r>
              <a:rPr lang="ru-RU" sz="1600" dirty="0" err="1">
                <a:solidFill>
                  <a:srgbClr val="FFC000"/>
                </a:solidFill>
                <a:ea typeface="+mn-ea"/>
                <a:cs typeface="+mn-cs"/>
              </a:rPr>
              <a:t>скитпа</a:t>
            </a:r>
            <a:r>
              <a:rPr lang="ru-RU" sz="1600" dirty="0">
                <a:solidFill>
                  <a:srgbClr val="FFC000"/>
                </a:solidFill>
                <a:ea typeface="+mn-ea"/>
                <a:cs typeface="+mn-cs"/>
              </a:rPr>
              <a:t> был </a:t>
            </a:r>
            <a:r>
              <a:rPr lang="ru-RU" sz="1600" dirty="0" err="1">
                <a:solidFill>
                  <a:srgbClr val="FFC000"/>
                </a:solidFill>
                <a:ea typeface="+mn-ea"/>
                <a:cs typeface="+mn-cs"/>
              </a:rPr>
              <a:t>иеросхимонах</a:t>
            </a:r>
            <a:r>
              <a:rPr lang="ru-RU" sz="1600" dirty="0">
                <a:solidFill>
                  <a:srgbClr val="FFC000"/>
                </a:solidFill>
                <a:ea typeface="+mn-ea"/>
                <a:cs typeface="+mn-cs"/>
              </a:rPr>
              <a:t> Кирилл (Абрамов). </a:t>
            </a:r>
            <a:br>
              <a:rPr lang="ru-RU" sz="1600" dirty="0">
                <a:solidFill>
                  <a:srgbClr val="FFC000"/>
                </a:solidFill>
                <a:ea typeface="+mn-ea"/>
                <a:cs typeface="+mn-cs"/>
              </a:rPr>
            </a:br>
            <a:r>
              <a:rPr lang="ru-RU" sz="1600" b="0" dirty="0">
                <a:solidFill>
                  <a:srgbClr val="FFC000"/>
                </a:solidFill>
                <a:latin typeface="Helvetica Neue"/>
              </a:rPr>
              <a:t> </a:t>
            </a: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С разрешения </a:t>
            </a:r>
            <a:r>
              <a:rPr lang="ru-RU" sz="1600" b="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Хиландарской</a:t>
            </a: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 Лавры о. 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Кирилл</a:t>
            </a: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 всего за три года выстроил великолепный двухэтажный </a:t>
            </a:r>
            <a:b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</a:b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в 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память</a:t>
            </a: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 чудесного </a:t>
            </a:r>
            <a:r>
              <a:rPr lang="ru-RU" sz="1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 Neue"/>
              </a:rPr>
              <a:t>спасения </a:t>
            </a:r>
            <a:r>
              <a:rPr lang="ru-RU" sz="1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nest"/>
              </a:rPr>
              <a:t>Царской семьи во время крушения поезда в Борках 19 октября 1888// </a:t>
            </a:r>
            <a:r>
              <a:rPr lang="ru-RU" sz="1600" b="0" i="1" dirty="0">
                <a:solidFill>
                  <a:srgbClr val="92D050"/>
                </a:solidFill>
                <a:latin typeface="Helvetica Neue"/>
              </a:rPr>
              <a:t>История русских обителей Афона </a:t>
            </a:r>
            <a:r>
              <a:rPr lang="ru-RU" sz="1600" i="1" dirty="0">
                <a:solidFill>
                  <a:srgbClr val="92D050"/>
                </a:solidFill>
                <a:latin typeface="Helvetica Neue"/>
              </a:rPr>
              <a:t>в</a:t>
            </a:r>
            <a:r>
              <a:rPr lang="ru-RU" sz="1600" b="0" i="1" dirty="0">
                <a:solidFill>
                  <a:srgbClr val="92D050"/>
                </a:solidFill>
                <a:latin typeface="Helvetica Neue"/>
              </a:rPr>
              <a:t> XIX-XX веках </a:t>
            </a:r>
            <a:r>
              <a:rPr lang="ru-RU" sz="1600" i="1" dirty="0">
                <a:solidFill>
                  <a:srgbClr val="92D050"/>
                </a:solidFill>
                <a:latin typeface="Helvetica Neue"/>
              </a:rPr>
              <a:t>Троицкий П</a:t>
            </a:r>
            <a:r>
              <a:rPr lang="ru-RU" sz="1600" b="0" i="1" dirty="0">
                <a:solidFill>
                  <a:srgbClr val="92D050"/>
                </a:solidFill>
                <a:latin typeface="Helvetica Neue"/>
              </a:rPr>
              <a:t>. </a:t>
            </a:r>
            <a:r>
              <a:rPr lang="ru-RU" sz="1600" b="0" i="1" dirty="0" err="1">
                <a:solidFill>
                  <a:srgbClr val="92D050"/>
                </a:solidFill>
                <a:latin typeface="Helvetica Neue"/>
              </a:rPr>
              <a:t>Индрик</a:t>
            </a:r>
            <a:r>
              <a:rPr lang="ru-RU" sz="1600" b="0" i="1" dirty="0">
                <a:solidFill>
                  <a:srgbClr val="92D050"/>
                </a:solidFill>
                <a:latin typeface="Helvetica Neue"/>
              </a:rPr>
              <a:t>, 2009. С.190</a:t>
            </a:r>
            <a:endParaRPr lang="ru-RU" sz="1600" i="1" dirty="0">
              <a:solidFill>
                <a:srgbClr val="92D05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3789040"/>
            <a:ext cx="3995936" cy="3312368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rgbClr val="FFC000"/>
                </a:solidFill>
                <a:latin typeface="Georgia-my"/>
              </a:rPr>
              <a:t>…</a:t>
            </a:r>
            <a:r>
              <a:rPr lang="ru-RU" sz="1300" dirty="0">
                <a:solidFill>
                  <a:srgbClr val="FFC000"/>
                </a:solidFill>
                <a:latin typeface="Georgia-my"/>
              </a:rPr>
              <a:t>Освящение храма было совершено </a:t>
            </a:r>
            <a:r>
              <a:rPr lang="ru-RU" sz="1300" dirty="0" err="1">
                <a:solidFill>
                  <a:srgbClr val="FFC000"/>
                </a:solidFill>
                <a:latin typeface="Georgia-my"/>
              </a:rPr>
              <a:t>Высокопреосвященнейшим</a:t>
            </a:r>
            <a:r>
              <a:rPr lang="ru-RU" sz="1300" dirty="0">
                <a:solidFill>
                  <a:srgbClr val="FFC000"/>
                </a:solidFill>
                <a:latin typeface="Georgia-my"/>
              </a:rPr>
              <a:t> </a:t>
            </a:r>
            <a:r>
              <a:rPr lang="ru-RU" sz="1300" dirty="0" err="1">
                <a:solidFill>
                  <a:srgbClr val="FFC000"/>
                </a:solidFill>
                <a:latin typeface="Georgia-my"/>
              </a:rPr>
              <a:t>Агафангелом</a:t>
            </a:r>
            <a:r>
              <a:rPr lang="ru-RU" sz="1300" dirty="0">
                <a:solidFill>
                  <a:srgbClr val="FFC000"/>
                </a:solidFill>
                <a:latin typeface="Georgia-my"/>
              </a:rPr>
              <a:t>, архиепископом Симферопольским, в сослужении двадцати двух иеромонахов и восьми иеродиаконов, при громадном стечении пустынножителей со всех концов и ущелий Святой Горы. Этот храм по своему убранству, обширности и великолепию </a:t>
            </a:r>
            <a:r>
              <a:rPr lang="ru-RU" sz="1300" dirty="0">
                <a:solidFill>
                  <a:srgbClr val="FF0000"/>
                </a:solidFill>
                <a:latin typeface="Georgia-my"/>
              </a:rPr>
              <a:t>краше всех храмов, келий и скитов Афона</a:t>
            </a:r>
            <a:r>
              <a:rPr lang="ru-RU" sz="1300" dirty="0">
                <a:solidFill>
                  <a:srgbClr val="FFC000"/>
                </a:solidFill>
                <a:latin typeface="Georgia-my"/>
              </a:rPr>
              <a:t> и весьма полезен в этой пустынной местности для окружающих его отшельников, постников и молчальников</a:t>
            </a:r>
            <a:r>
              <a:rPr lang="ru-RU" sz="1600" dirty="0">
                <a:solidFill>
                  <a:srgbClr val="FFC000"/>
                </a:solidFill>
                <a:latin typeface="Georgia-my"/>
              </a:rPr>
              <a:t>.</a:t>
            </a:r>
            <a:r>
              <a:rPr lang="ru-RU" sz="1600" dirty="0">
                <a:solidFill>
                  <a:srgbClr val="92D050"/>
                </a:solidFill>
                <a:latin typeface="Georgia-my"/>
              </a:rPr>
              <a:t> //</a:t>
            </a:r>
            <a:r>
              <a:rPr lang="ru-RU" dirty="0">
                <a:solidFill>
                  <a:srgbClr val="92D050"/>
                </a:solidFill>
                <a:latin typeface="Georgia-my"/>
              </a:rPr>
              <a:t>Подвижник Афона и Москвы: жизнеописание </a:t>
            </a:r>
            <a:r>
              <a:rPr lang="ru-RU" dirty="0" err="1">
                <a:solidFill>
                  <a:srgbClr val="92D050"/>
                </a:solidFill>
                <a:latin typeface="Georgia-my"/>
              </a:rPr>
              <a:t>схимоархимандрита</a:t>
            </a:r>
            <a:r>
              <a:rPr lang="ru-RU" dirty="0">
                <a:solidFill>
                  <a:srgbClr val="92D050"/>
                </a:solidFill>
                <a:latin typeface="Georgia-my"/>
              </a:rPr>
              <a:t> </a:t>
            </a:r>
            <a:r>
              <a:rPr lang="ru-RU" dirty="0" err="1">
                <a:solidFill>
                  <a:srgbClr val="92D050"/>
                </a:solidFill>
                <a:latin typeface="Georgia-my"/>
              </a:rPr>
              <a:t>Илариона</a:t>
            </a:r>
            <a:r>
              <a:rPr lang="ru-RU" dirty="0">
                <a:solidFill>
                  <a:srgbClr val="92D050"/>
                </a:solidFill>
                <a:latin typeface="Georgia-my"/>
              </a:rPr>
              <a:t> (Удодова). Сост. </a:t>
            </a:r>
            <a:r>
              <a:rPr lang="ru-RU" dirty="0" err="1">
                <a:solidFill>
                  <a:srgbClr val="92D050"/>
                </a:solidFill>
                <a:latin typeface="Georgia-my"/>
              </a:rPr>
              <a:t>свящ</a:t>
            </a:r>
            <a:r>
              <a:rPr lang="ru-RU" dirty="0">
                <a:solidFill>
                  <a:srgbClr val="92D050"/>
                </a:solidFill>
                <a:latin typeface="Georgia-my"/>
              </a:rPr>
              <a:t>. Владислав Мишин.  М., 2010. </a:t>
            </a:r>
            <a:endParaRPr lang="ru-RU" b="1" dirty="0">
              <a:solidFill>
                <a:srgbClr val="92D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4544" y="0"/>
            <a:ext cx="97930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b="1" i="1" dirty="0">
                <a:solidFill>
                  <a:srgbClr val="0070C0"/>
                </a:solidFill>
                <a:latin typeface="Helvetica Neue"/>
                <a:ea typeface="+mj-ea"/>
                <a:cs typeface="+mj-cs"/>
              </a:rPr>
              <a:t>Церковь во имя </a:t>
            </a:r>
            <a:r>
              <a:rPr lang="ru-RU" b="1" i="1" dirty="0" err="1">
                <a:solidFill>
                  <a:srgbClr val="0070C0"/>
                </a:solidFill>
                <a:latin typeface="Helvetica Neue"/>
                <a:ea typeface="+mj-ea"/>
                <a:cs typeface="+mj-cs"/>
              </a:rPr>
              <a:t>свт</a:t>
            </a:r>
            <a:r>
              <a:rPr lang="ru-RU" b="1" i="1" dirty="0">
                <a:solidFill>
                  <a:srgbClr val="0070C0"/>
                </a:solidFill>
                <a:latin typeface="Helvetica Neue"/>
                <a:ea typeface="+mj-ea"/>
                <a:cs typeface="+mj-cs"/>
              </a:rPr>
              <a:t>. Иоанна Златоуста с приделами Александра Невского и Марии Магдалины 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214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s://storage.yandexcloud.net/wr4img/431026_3__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6534"/>
            <a:ext cx="4139438" cy="5538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453336"/>
            <a:ext cx="3384376" cy="47119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r>
              <a:rPr lang="ru-RU" dirty="0"/>
              <a:t>		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653136"/>
            <a:ext cx="4139952" cy="227139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dirty="0">
                <a:solidFill>
                  <a:srgbClr val="C00000"/>
                </a:solidFill>
                <a:latin typeface="Georgia-my"/>
              </a:rPr>
              <a:t>Благоустроителем русской общежительной </a:t>
            </a:r>
            <a:r>
              <a:rPr lang="ru-RU" sz="1400" dirty="0" err="1">
                <a:solidFill>
                  <a:srgbClr val="C00000"/>
                </a:solidFill>
                <a:latin typeface="Georgia-my"/>
              </a:rPr>
              <a:t>келии</a:t>
            </a:r>
            <a:r>
              <a:rPr lang="ru-RU" sz="1400" dirty="0">
                <a:solidFill>
                  <a:srgbClr val="C00000"/>
                </a:solidFill>
                <a:latin typeface="Georgia-my"/>
              </a:rPr>
              <a:t> святителя Иоанна Златоуста  стал</a:t>
            </a:r>
            <a:endParaRPr lang="ru-RU" sz="1200" dirty="0">
              <a:solidFill>
                <a:srgbClr val="C00000"/>
              </a:solidFill>
              <a:latin typeface="Georgia-my"/>
            </a:endParaRPr>
          </a:p>
          <a:p>
            <a:pPr marL="0" indent="0" algn="ctr">
              <a:buNone/>
            </a:pPr>
            <a:r>
              <a:rPr lang="ru-RU" sz="1600" dirty="0">
                <a:solidFill>
                  <a:srgbClr val="C00000"/>
                </a:solidFill>
                <a:latin typeface="Georgia-my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Arial Black" panose="020B0A04020102020204" pitchFamily="34" charset="0"/>
              </a:rPr>
              <a:t>иеросхимонах</a:t>
            </a:r>
            <a:r>
              <a:rPr lang="ru-RU" sz="1600" b="1" dirty="0">
                <a:solidFill>
                  <a:srgbClr val="C00000"/>
                </a:solidFill>
                <a:latin typeface="Arial Black" panose="020B0A04020102020204" pitchFamily="34" charset="0"/>
              </a:rPr>
              <a:t>  Кирилл </a:t>
            </a:r>
          </a:p>
          <a:p>
            <a:pPr marL="0" indent="0" algn="ctr">
              <a:buNone/>
            </a:pPr>
            <a:r>
              <a:rPr lang="ru-RU" sz="1200" b="1" dirty="0">
                <a:solidFill>
                  <a:srgbClr val="C00000"/>
                </a:solidFill>
                <a:latin typeface="Arial Black" panose="020B0A04020102020204" pitchFamily="34" charset="0"/>
              </a:rPr>
              <a:t>(Абрамов </a:t>
            </a:r>
            <a:r>
              <a:rPr lang="ru-RU" sz="1200" b="1" dirty="0">
                <a:solidFill>
                  <a:srgbClr val="C00000"/>
                </a:solidFill>
                <a:latin typeface="Helvetica Neue"/>
              </a:rPr>
              <a:t>Капитон </a:t>
            </a:r>
            <a:r>
              <a:rPr lang="ru-RU" sz="1200" b="1" dirty="0" err="1">
                <a:solidFill>
                  <a:srgbClr val="C00000"/>
                </a:solidFill>
                <a:latin typeface="Helvetica Neue"/>
              </a:rPr>
              <a:t>Иларионович</a:t>
            </a:r>
            <a:r>
              <a:rPr lang="ru-RU" sz="1200" dirty="0">
                <a:solidFill>
                  <a:srgbClr val="C00000"/>
                </a:solidFill>
                <a:latin typeface="Georgia-my"/>
              </a:rPr>
              <a:t> (1845 -  1915))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rgbClr val="C00000"/>
                </a:solidFill>
                <a:latin typeface="Helvetica Neue"/>
              </a:rPr>
              <a:t>схимонах, настоятель обители св. Иоанна Златоуста </a:t>
            </a:r>
            <a:r>
              <a:rPr lang="ru-RU" sz="1200" dirty="0" err="1">
                <a:solidFill>
                  <a:srgbClr val="C00000"/>
                </a:solidFill>
                <a:latin typeface="Helvetica Neue"/>
              </a:rPr>
              <a:t>Хиландарского</a:t>
            </a:r>
            <a:r>
              <a:rPr lang="ru-RU" sz="1200" dirty="0">
                <a:solidFill>
                  <a:srgbClr val="C00000"/>
                </a:solidFill>
                <a:latin typeface="Helvetica Neue"/>
              </a:rPr>
              <a:t> монастыря на </a:t>
            </a:r>
            <a:r>
              <a:rPr lang="ru-RU" sz="1200" b="1" dirty="0">
                <a:solidFill>
                  <a:srgbClr val="C00000"/>
                </a:solidFill>
                <a:latin typeface="Helvetica Neue"/>
              </a:rPr>
              <a:t>Афоне</a:t>
            </a:r>
            <a:r>
              <a:rPr lang="ru-RU" sz="1200" dirty="0">
                <a:solidFill>
                  <a:srgbClr val="C00000"/>
                </a:solidFill>
                <a:latin typeface="Helvetica Neue"/>
              </a:rPr>
              <a:t>,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rgbClr val="C00000"/>
                </a:solidFill>
                <a:latin typeface="Helvetica Neue"/>
              </a:rPr>
              <a:t> </a:t>
            </a:r>
            <a:r>
              <a:rPr lang="ru-RU" sz="1200" dirty="0">
                <a:solidFill>
                  <a:srgbClr val="0070C0"/>
                </a:solidFill>
                <a:latin typeface="Helvetica Neue"/>
              </a:rPr>
              <a:t>игумен Высоко-</a:t>
            </a:r>
            <a:r>
              <a:rPr lang="ru-RU" sz="1200" dirty="0" err="1">
                <a:solidFill>
                  <a:srgbClr val="0070C0"/>
                </a:solidFill>
                <a:latin typeface="Helvetica Neue"/>
              </a:rPr>
              <a:t>Дечанской</a:t>
            </a:r>
            <a:r>
              <a:rPr lang="ru-RU" sz="1200" dirty="0">
                <a:solidFill>
                  <a:srgbClr val="0070C0"/>
                </a:solidFill>
                <a:latin typeface="Helvetica Neue"/>
              </a:rPr>
              <a:t> Лавры,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rgbClr val="0070C0"/>
                </a:solidFill>
                <a:latin typeface="Helvetica Neue"/>
              </a:rPr>
              <a:t> </a:t>
            </a:r>
            <a:r>
              <a:rPr lang="ru-RU" sz="1200" dirty="0">
                <a:solidFill>
                  <a:srgbClr val="C00000"/>
                </a:solidFill>
                <a:latin typeface="Georgia-my"/>
              </a:rPr>
              <a:t>который почти сорок лет провёл в борьбе с греками </a:t>
            </a:r>
            <a:r>
              <a:rPr lang="ru-RU" sz="1200" dirty="0">
                <a:solidFill>
                  <a:srgbClr val="C00000"/>
                </a:solidFill>
                <a:latin typeface="Helvetica Neue"/>
              </a:rPr>
              <a:t>лавры </a:t>
            </a:r>
            <a:r>
              <a:rPr lang="ru-RU" sz="1200" dirty="0">
                <a:solidFill>
                  <a:srgbClr val="C00000"/>
                </a:solidFill>
                <a:latin typeface="Georgia-my"/>
              </a:rPr>
              <a:t>за существование русских иноков на Афоне.</a:t>
            </a:r>
          </a:p>
          <a:p>
            <a:pPr marL="0" indent="0" algn="ctr">
              <a:buNone/>
            </a:pP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85112" y="160338"/>
            <a:ext cx="4979376" cy="6220990"/>
          </a:xfrm>
        </p:spPr>
        <p:txBody>
          <a:bodyPr>
            <a:noAutofit/>
          </a:bodyPr>
          <a:lstStyle/>
          <a:p>
            <a:pPr algn="ctr"/>
            <a:r>
              <a:rPr lang="ru-RU" sz="1200" dirty="0"/>
              <a:t>…отец Кирилл стал разводить у себя различного рода производства, особенно иконописное. </a:t>
            </a:r>
            <a:r>
              <a:rPr lang="ru-RU" sz="1200" b="1" dirty="0"/>
              <a:t>Иконописное производство стало быстро развиваться, благодаря возрастающему сбыту икон в Россию через доверенных лиц из числа своего же братства.</a:t>
            </a:r>
            <a:r>
              <a:rPr lang="ru-RU" sz="1200" dirty="0"/>
              <a:t> </a:t>
            </a:r>
          </a:p>
          <a:p>
            <a:pPr algn="ctr"/>
            <a:r>
              <a:rPr lang="ru-RU" sz="1200" dirty="0"/>
              <a:t>С развитием в </a:t>
            </a:r>
            <a:r>
              <a:rPr lang="ru-RU" sz="1200" dirty="0" err="1"/>
              <a:t>келии</a:t>
            </a:r>
            <a:r>
              <a:rPr lang="ru-RU" sz="1200" dirty="0"/>
              <a:t> разных производств постепенно увеличивалось и число братии; между тем древняя церковь, воздвигнутая в 1702 году, не вмещала в себя и половины братства, почему потребовалась новая постройка; в результате</a:t>
            </a:r>
            <a:r>
              <a:rPr lang="ru-RU" sz="1200" b="1" dirty="0"/>
              <a:t> в 1885 году был расширен древний храм и, с благословения </a:t>
            </a:r>
            <a:r>
              <a:rPr lang="ru-RU" sz="1200" b="1" dirty="0" err="1"/>
              <a:t>Хиландарской</a:t>
            </a:r>
            <a:r>
              <a:rPr lang="ru-RU" sz="1200" b="1" dirty="0"/>
              <a:t> Лавры, построен большой трехэтажный корпус с церковью</a:t>
            </a:r>
            <a:r>
              <a:rPr lang="ru-RU" sz="1200" dirty="0"/>
              <a:t>. Ныне нижний этаж нового корпуса приспособлен для склада хозяйственных припасов, в среднем же и части верхнего устроены тридцать две братских </a:t>
            </a:r>
            <a:r>
              <a:rPr lang="ru-RU" sz="1200" dirty="0" err="1"/>
              <a:t>келии</a:t>
            </a:r>
            <a:r>
              <a:rPr lang="ru-RU" sz="1200" dirty="0"/>
              <a:t>. </a:t>
            </a:r>
          </a:p>
          <a:p>
            <a:pPr algn="ctr"/>
            <a:r>
              <a:rPr lang="ru-RU" sz="1200" dirty="0"/>
              <a:t>В 1887 году были пристроены к старому корпусу </a:t>
            </a:r>
            <a:r>
              <a:rPr lang="ru-RU" sz="1200" b="1" dirty="0"/>
              <a:t>лаборатория для фотографии, две гостиных, </a:t>
            </a:r>
            <a:r>
              <a:rPr lang="ru-RU" sz="1200" b="1" dirty="0" err="1"/>
              <a:t>просфорня</a:t>
            </a:r>
            <a:r>
              <a:rPr lang="ru-RU" sz="1200" b="1" dirty="0"/>
              <a:t>, хлебная и иконописная мастерская</a:t>
            </a:r>
            <a:r>
              <a:rPr lang="ru-RU" sz="1200" dirty="0"/>
              <a:t>, а затем открыт склад необходимых продуктов для отшельников и усовершенствована маслобойня для производства натурального </a:t>
            </a:r>
            <a:r>
              <a:rPr lang="ru-RU" sz="1200" dirty="0" err="1"/>
              <a:t>регального</a:t>
            </a:r>
            <a:r>
              <a:rPr lang="ru-RU" sz="1200" dirty="0"/>
              <a:t>, шалфейного, лаврового, </a:t>
            </a:r>
            <a:r>
              <a:rPr lang="ru-RU" sz="1200" dirty="0" err="1"/>
              <a:t>мелиссового</a:t>
            </a:r>
            <a:r>
              <a:rPr lang="ru-RU" sz="1200" dirty="0"/>
              <a:t> и, самого главного, оливкового (деревянного) масла, которое вообще пустынники употребляют и на освещение своих церквей, и в пищу братии. В настоящее время эта маслобойня служит единственным обеспечением обители к нескудному существованию на Афоне.//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Обитель святого Иоанна Златоуста на Святой Горе Афонской и </a:t>
            </a:r>
            <a:r>
              <a:rPr lang="ru-RU" dirty="0" err="1">
                <a:solidFill>
                  <a:prstClr val="black"/>
                </a:solidFill>
                <a:ea typeface="+mj-ea"/>
                <a:cs typeface="+mj-cs"/>
              </a:rPr>
              <a:t>возобновитель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-настоятель её </a:t>
            </a:r>
            <a:r>
              <a:rPr lang="ru-RU" dirty="0" err="1">
                <a:solidFill>
                  <a:prstClr val="black"/>
                </a:solidFill>
                <a:ea typeface="+mj-ea"/>
                <a:cs typeface="+mj-cs"/>
              </a:rPr>
              <a:t>иеросхимонах</a:t>
            </a:r>
            <a:r>
              <a:rPr lang="ru-RU" dirty="0">
                <a:solidFill>
                  <a:prstClr val="black"/>
                </a:solidFill>
                <a:ea typeface="+mj-ea"/>
                <a:cs typeface="+mj-cs"/>
              </a:rPr>
              <a:t> Кирилл</a:t>
            </a:r>
            <a:r>
              <a:rPr lang="ru-RU" b="1" dirty="0">
                <a:solidFill>
                  <a:prstClr val="black"/>
                </a:solidFill>
                <a:ea typeface="+mj-ea"/>
                <a:cs typeface="+mj-cs"/>
              </a:rPr>
              <a:t>.  </a:t>
            </a:r>
            <a:r>
              <a:rPr lang="ru-RU" sz="1200" i="1" dirty="0">
                <a:solidFill>
                  <a:srgbClr val="222222"/>
                </a:solidFill>
                <a:latin typeface="+mj-lt"/>
                <a:ea typeface="+mj-ea"/>
                <a:cs typeface="+mj-cs"/>
              </a:rPr>
              <a:t>Русский афонский </a:t>
            </a:r>
            <a:r>
              <a:rPr lang="ru-RU" sz="1200" i="1" dirty="0" err="1">
                <a:solidFill>
                  <a:srgbClr val="222222"/>
                </a:solidFill>
                <a:latin typeface="+mj-lt"/>
                <a:ea typeface="+mj-ea"/>
                <a:cs typeface="+mj-cs"/>
              </a:rPr>
              <a:t>отечник</a:t>
            </a:r>
            <a:r>
              <a:rPr lang="ru-RU" sz="1200" i="1" dirty="0">
                <a:solidFill>
                  <a:srgbClr val="222222"/>
                </a:solidFill>
                <a:latin typeface="+mj-lt"/>
                <a:ea typeface="+mj-ea"/>
                <a:cs typeface="+mj-cs"/>
              </a:rPr>
              <a:t> XIX-XX [или избранные жизнеописания русских старцев и подвижников, живших на Афоне в XIX-XX веках]. Святая Гора Афон. Изд. Русского Св.-</a:t>
            </a:r>
            <a:r>
              <a:rPr lang="ru-RU" sz="1200" i="1" dirty="0" err="1">
                <a:solidFill>
                  <a:srgbClr val="222222"/>
                </a:solidFill>
                <a:latin typeface="+mj-lt"/>
                <a:ea typeface="+mj-ea"/>
                <a:cs typeface="+mj-cs"/>
              </a:rPr>
              <a:t>Пантелеимонова</a:t>
            </a:r>
            <a:r>
              <a:rPr lang="ru-RU" sz="1200" i="1" dirty="0">
                <a:solidFill>
                  <a:srgbClr val="222222"/>
                </a:solidFill>
                <a:latin typeface="+mj-lt"/>
                <a:ea typeface="+mj-ea"/>
                <a:cs typeface="+mj-cs"/>
              </a:rPr>
              <a:t> монастыря на Афоне, 2012.</a:t>
            </a:r>
            <a:r>
              <a:rPr lang="ru-RU" sz="1200" i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  <a:t>С. 306. </a:t>
            </a:r>
            <a:br>
              <a:rPr lang="ru-RU" sz="1200" i="1" dirty="0">
                <a:solidFill>
                  <a:prstClr val="black"/>
                </a:solidFill>
                <a:latin typeface="+mj-lt"/>
                <a:ea typeface="+mj-ea"/>
                <a:cs typeface="+mj-cs"/>
              </a:rPr>
            </a:br>
            <a:endParaRPr lang="ru-RU" sz="1200" i="1" dirty="0">
              <a:latin typeface="+mj-lt"/>
            </a:endParaRPr>
          </a:p>
        </p:txBody>
      </p:sp>
      <p:sp>
        <p:nvSpPr>
          <p:cNvPr id="5" name="AutoShape 2" descr="data:image/jpeg;base64,/9j/4AAQSkZJRgABAQEAYABgAAD/2wBDAAgGBgcGBQgHBwcJCQgKDBQNDAsLDBkSEw8UHRof%0AHh0aHBwgJC4nICIsIxwcKDcpLDAxNDQ0Hyc5PTgyPC4zNDL/2wBDAQkJCQwLDBgNDRgyIRwh%0AMjIyMjIyMjIyMjIyMjIyMjIyMjIyMjIyMjIyMjIyMjIyMjIyMjIyMjIyMjIyMjIyMjL/wAAR%0ACAFTAPADASIAAhEBAxEB/8QAHwAAAQUBAQEBAQEAAAAAAAAAAAECAwQFBgcICQoL/8QAtRAA%0AAgEDAwIEAwUFBAQAAAF9AQIDAAQRBRIhMUEGE1FhByJxFDKBkaEII0KxwRVS0fAkM2JyggkK%0AFhcYGRolJicoKSo0NTY3ODk6Q0RFRkdISUpTVFVWV1hZWmNkZWZnaGlqc3R1dnd4eXqDhIWG%0Ah4iJipKTlJWWl5iZmqKjpKWmp6ipqrKztLW2t7i5usLDxMXGx8jJytLT1NXW19jZ2uHi4+Tl%0A5ufo6erx8vP09fb3+Pn6/8QAHwEAAwEBAQEBAQEBAQAAAAAAAAECAwQFBgcICQoL/8QAtREA%0AAgECBAQDBAcFBAQAAQJ3AAECAxEEBSExBhJBUQdhcRMiMoEIFEKRobHBCSMzUvAVYnLRChYk%0ANOEl8RcYGRomJygpKjU2Nzg5OkNERUZHSElKU1RVVldYWVpjZGVmZ2hpanN0dXZ3eHl6goOE%0AhYaHiImKkpOUlZaXmJmaoqOkpaanqKmqsrO0tba3uLm6wsPExcbHyMnK0tPU1dbX2Nna4uPk%0A5ebn6Onq8vP09fb3+Pn6/9oADAMBAAIRAxEAPwD1JYhxVmNM9aREG0e1SqOKxSNmxVQc0hj+%0AUmnYNKemM8GmIrkbiPanhe1P2gEGjHPSkFxmCDyKcwwMipDgqDS49adguRjPGKU8daXpgilb%0AmgBhBpu0kYqUYwRil28ZxRYBFjO0E9aeox0FIN3anrjHHamIRQR+NSlc0mPlGPWn87aYhuCM%0AU7GPmPpWbrmtW2hac91cnoMIg6ufQV5VffEXxBeO3kLDaxHpgbmx71MpqJUYOR7GwUjnHFM2%0AoAQMZPPWvC08VeJbgkvqMgwMBQoFTp4x8Q2kvmG7MgHGx14qPaov2TPahEVTuWNPK8ehrymy%0A+Kd9aHGp2ayKQCGiznn2rstI8daJrLrHHdIkp6o52n8jVKcWS4SR0R4FG3PJHalGx8OpDelO%0AJqiBvGMCoWQ/MTU3fgUuAR81AyuvAxSMPmzUpUY4pp9KQyu+c5FVgG3EZ+tWi3zc9qhYLuz0%0AqWUidPu1JkHiooegp+OaaES5I4NNalAyM0pGaYiME4p46cik6YPpTup4oATvmngEjmk68elP%0A68UCIxwOaViMU5l4qFhg4PWgB45pwyRQAcZFPC/LkUwFVSKAAG+tAzS0xEy4wBS444qLLDrU%0AobCktwByTTA8n+J1+s+uW9orZW3iywz/ABMf8K5CKLIBHKgjJ9qk12/Oo+ItQuwNyzTtsPoo%0AOBU6p5kMYjABROSO9cU3d3OuCsrCwwbiuRgNkjNPNrGGbI68HirCx+Wiu9LI5wCoBJB69Kzu%0AaWMe9CyALs5HfsOKw76MMoVOX9QOc108mJkCxqBnr7msC8D2txlgDnnNaQZEkWvDvjfWvDF0%0Akckkl5aK3zRSMSwz6Gvb/DvinTfE9qZrKUFlOHjPDKfcV89P+8YAqDxnJq7puqTeGbuHUrJy%0AWP30zgOvcGtVKxi43PpLG04pG6GobG5S+062u4wdk0auufQjNTkc81sZEL7gvBzVch81bbH5%0AVCRuPPSkxogKMwJqB42Xr0q8eBxUUg3delS0NMjjPygVJuOcUJjYOKeFyelMBdxxxTgxxxSA%0AdjUm0DpTEMBOcUdGzmnqAtKcHtQITGTwOtKTgCl4HajApgKDkH3pp+Y9OaON3TFOAU8+lACq%0ABjn0p3amd+KcD60xAAfrUgTkUKRnI708UAJt5B7Vk+KLt7Lwtqtwh2ultJt+pGB/OtfmuL+J%0A129v4RmjRgPOkRDkdRuBP8qUnZDirs8h05dyxq2CcAZ9fet+1TE43AAfzNYlk4Vo2XAUEDjr%0AXT26kRCRRluuTXFLc7Y7EtzIgtv9XjnmsiacBzGmTtOStbj+WYmyBg88d6xJSQjgp8wOM+vq%0AakZGqSMQyjacgNk1maioMxduUBwoPc1pbmWIyM2Rt4xVVkZ08zBYt1zVITMd4sttZMADnFZt%0A8pQGJSSq9M10NwjIse4ruIIIHYVhahKPOyPoBitYO7MpKyPovwTeJqHgnSbiPobdVPsV4P8A%0AKtskE/SvOPg5qy3GhXWmFiZLeUuq+iN/9fNejMDW62OeW4xjkH61GSQfpUuRTZBmgCF2AXjv%0ATMggU5gN3SmMowTzntSKHqRipeMDFQQ9Bmng4brQhMlAzTjjbimbsDim5ZuOlMB4YAYzSg9D%0AnimAfNTwPWgB2See1OAyKjX06U8dBzTEKfpS4wvBpccZzTcDrQIBgZNNHJxnFOHApcZOcUDH%0AKw608H+dRFSDkHpTkb160xEvtXlPxbv5PtWn2UcqqFVpnB9eg/ka9V3DaT0wOTXjmn6cfH3x%0APvNRcb9GsZArK44kxwAPxGaieqsXDR3MPTLC5v4V8i0lkBHJRSc811UWk3lvBl7eUcdNhr1e%0A2gitoRHBGkUYGAqDAFTZ4O45+tR7DzL9v5HiEswjZ1lJRgeARjNUZj5sX3lwBwR2r2rUNJ0z%0AUkxd2cTns+MEfjXn+teB300SXWmOJYc5MLA5rKVFx1RpGqpaHEW8pHnIF3cjHP6VL5jqnlnG%0AFxnb0q3jzI3coI8cYIxn8KhVDKMxDHPAPeszQzZkZi7DlmGFwO3SsTU7cQ7WONx4JFdZdwbZ%0A9oAR2XnHQVyesIYpWRnLYPBzWkHdkTWhs/D3W30LxTbnrFdkW8oPueD+B/nX0NnODzzXyrZy%0ApEySFCdrZX5sYI5Br6f0i8XVNDs72M8TRB/pxW8XrYwktLlsAY561G2AcGpR70yQDPbFWZkP%0AA98GoS3Jx3NWGUqrfpVU8kcdKllIfHtBp/G6okwQD+YqXA6A9KENkwXpSYwetAPy80dVzmmS%0APAFNbJPIoB/Ojd/+qmABc804ZAHpTQw4p64xx3oAQseBilzg8Cg4PNNzg+ozQIfg5zTtp60g%0Azjigg56mmA8DCnv2qMxkH5T1qQUAY5P5UAKihl2E4BGDXnWgX8HhO1utLijaa4F7N5wQcqd5%0A25/4Dj869Gx82R+VcjfaBL9t1K9sH8qe5uMyuV3EDaoyB+FRUT3RcGtmb2l61DfW6M48t24w%0AT3q9c3kFqjGVwMDdya4GHw5rNtr8M9rqTtZll8yF1zn1IPrU3iu01DU3ENhO6svykDvU88lH%0AVFcictGbi+KLC5crGWx/e28Z9M1djuobmMOj98HnpXn1routwabFDbajGJfM3TJOg2gY7d+t%0AdD4a03Uk8w3ZHksM/wDAvalGcm7McoRSuhPE+lafqcCgn7HcqeLlV/nXm8iHS7xre7nznhJe%0AisOgPtXrd7ZxXcqxTE7c4ODjFcj4i8HQvdmRpla2gjI2sRnPY1E4t6lwlbQ5a5jbajSfP5iY%0ABAzn3rkfEDH7VtbGQMYB/Wuxu3j0qyV2JeMR4APGK4nXXjluDJH9xjwR06dKml8RVTYpQRhg%0AAGzk8ivevhdqJuvDH2EvmSzfbgn+FuRXhNnGUUtsyT9016L8JNQ+zeJp7Qt8lxb8Zbqyn/Am%0Atr+8Y2909pI56VE+T2qcksDxioXBPHpWrMkRkkJz+NQum4ZxgVOV+UZNRM2Aew9TUspEKdAa%0AmGcdKiHCjj8alV26Y4NJDY4KSM08Z6HFAxjBpwwOvamSKANvFH1xzTuP8aYSRTAUYPajG3k0%0A5U+XqDmk/wD1UALkbcd80gGe2TQBkDFPXI7daBAO9OXp060wlmxwMDrSscUwH4IIx0607bnB%0AyePWoxnHXrUozwTQA9VABz1qC3C+fMnGS/T1qZeuSeBWFdfao9QSeF18pwc56cE80m7Alc0r%0A+7gs4ZpndUWEZYk4xXE6VryXVw2oxzRNaLJhyG5GTgGs7xtFf6wY7TT5kLT4V03ELJluv4DP%0A5VV0b4ewaJqEkklxPKUId493yNjkDHcZFZSk29DaMUlqeqm3t5f3xhjLY+9jqKikuhGu1VXj%0AoBVePU4RCUZhHIVDBT/SubutSZkeRFOFOMnjPNXKaREYNl6WeSa/EEK7mY/w+tR+LLBJzuhl%0AEVyEG/vuX1pdDVQ5vj91iEAPUE9P61F4l1COysJLuRVUpLsYnuOcf0qHrHUtaS0PHvEb3Klo%0AJn3xp1IXqe34VzTs6xqrcxjJANdZqQNzE96VzG5xnORj2rl7oxvMFhz5ajJ3Hv3qKexcxbaR%0AfOxIpbjgDpWzot62m69p1+h8tYrgEgdNpOD/ADrGtyWyx5I5wRUjTkQyKiqvOQx6im9xLY+q%0Ax90E9+lMfgk9Ky/CmonVvCel37HLzW6s3Ofmxg/rWm/J54ro6HP1IWZfzqF8bTjvUki5y3pU%0ALnC+mKllIRVBGfSpF5HynpUanCjGKfkBeKQE2O9OBHXFMTlM0/G4YH41QhoBJ9KTZ0BPFP8A%0Au4pzYIoARRgYJoZOeP50oYYxz+VOAyfb1oEMXcpGcYpxI8wjnpS9wKdtB5xzTARcngilABbv%0A0oCsDk0vc8fpQAgPHPrUvHTH60xVYNwM1Jg7cY+lMCNjtVm9ASaw570WthEZVAR4twkftxnG%0APc1szb0tZMfe2GuXvGaWCKAKCxUJzjI7cZ6VnN2LgrlLTdCGu3H9o6hE0qkfIkMpQRnn0qSe%0A4k0ua4t75XFmqK0M0jZYZ4IyO3StgP8A2bZ2ttbkk7xv9snk1lymTVBeNIv7tFL7nGcfh/Ss%0A7WVluaJ3fkV11Kx1YyWBmVLnLrE4OPmTB4Prg9KktYHtXiMqebBIMHdzyea5TUtEW2RYYJMS%0ADbNEwbIB74Na+ga5fpEbG/fzdoUxOVwWXOMH3z61ClrqW46aG1HE0dzkyGNGGAAep6j8ag1O%0A3TUbW4gnGYWxu7kccVOkRkuroTIXt2fdweRkA8fjUDts8tH5aU4IXqTmqZKPHtZ1CeC5fSQd%0AkULBApAJbHqay3iEqMQDuPQ10njPRxbeL7m3DLuOHOD2IBrIljlhIaaJUcZ3ccD0/lSWmg9y%0AvBaGEJJLHhMHl+M06VB86upHH3VHSpvMZ7aIhwWGcjdxz/hU8RE8PJzKqZbd2NK47Hp/wi1u%0AO70C50rJ8ywl+UH+4xJH65r0Fhzy2a8R+E979l8bXNoXAF5bkDj7zIcj9M17W+8H+Vbxehzy%0AWo2XI+lVyV6HORVllcpxgmq8sLbeCFPc02CEjRMDBqVADxioUyMZPXtVlcZBFCBjgCFzTkAG%0AD3pBu/Cn4+XOMUyQJywHHFKemcHNNyQM9KAfemBIuGHSnDjp0pq7Scjr3p45xQAu0de4pBgn%0AI/WnjkEU35l60xAwDDNJjHU5xTsApjvnNIVwxwPrQA5CP0qUIGUHFQLyevAri/E3xR0fw/P9%0Aish/ad8eqQOPLjP+039BSuluFm9jstQeOCzk3PtLKVGT1PtXHzIlyqK6lHDFEcN12jr9a5vS%0Ada1TxBcHWNWdBHG5+zxou1UBGCBnqfeuojEF3KsMCbJnUsHA3eWfesZS5mbxjyoyru9uYGWI%0AL5rSMACewGahfVZEgninnSLKlWUen0PWtW+0wxWaho94RsFhxkkdfp/jXK3zj7WzmFXaJwCq%0A9d3UjPr0/KspXRrGzNGXY8Uo8zmIK6YPJOOmDWnpWmW9188hWNY0zxx1OT+tYcFq1xeXBEux%0AchmQ884+9mus0xGW3aJIwpJ2LuPXpkgelOCu9RTdkFwTb6dM2MN1Q9tuagsLUxTRancODHGT%0A5UeeWJ6VpPptwFjW4kHkKp37h2ycisHxDqBe7j+yMrRQkIIl9SMZ/wDr1ctNWRHXRHnniy+F%0Az4smnhiIlmfByMgYwMY7VaurJJbACYxszABuoz6GpLq0txdGWRHW5d8vjBycZ/CogWKhFyVV%0As7COQfrWDdzZKxzd3prQLujIb5gQoHIqiLgMxDZRh8vSuruLE/NsjZCDklmzz6CsvUtKW4AZ%0APlZiMMfXvmqjJdSXHsZ+hammi+K9N1Le3lwzr5nup4P6GvpniWNZEYOjgMCPQ18oTRSoxSRG%0A45GR1r3z4W+Jo9c8MJZSOTfWCiKUHAyv8LD2xxXTE55HaBNq8cZ7VBMG244wOtWvunBqrKoL%0AZPH1qmSiBNzKBjNTD5RgcGuFi8a3TKqiz59c1ZXxXeMVP2IjnnDZrH2sTX2cjtBnuKeDhBmu%0AVTxLdHlrXjGR81SJr93MpVbUB+2WqvaRJ9nI6o/MnPNIvGQK5Nta1LZtjhBY8daRNf1QDa8C%0AKwPWn7RB7NnXKDjtTwT2Irg7nxPqyDCooyc8LVK31vXZWLyXJGedm0DH40vbRH7GR6ajZ780%0AvfFcLFqGsE8TSN3OQKaup6yZSnmSsDzuwOKftV2F7J9zvlTn2rK8ReJNJ8M2P2rVLsQq+RGo%0AGXkOOigdTXl/iH4oX1iTp2lSrJdhSrzkBljP07muAkGo6vdvd6reS3M7AgPKSx/DsB9KbqKw%0AlTdza8V/EnV/EFw0NlJNp2mkYEMbYkkH+2w/kOK5XSQYr2IFQ8W4BgRnr2qxLaSLHtMYJVOo%0AXsc1p6dAogLRwMz7RjI5BPQg/nWUp6GsY6neWsAGn2KSGMRQuzk9s84wPpiuv8MGG4hkmXG9%0An+8PTHFcXHLt00eYGEkjYUk9A3A/IE133hTTPsdisWWLIigsy4LHnmlS1kOrpEv6ofJ0a8kK%0A7tsTMQPpXly3StdQjyMCQb3OMlGPIB969V8QBofDepsDgi2kOen8JryDRmYW1s/lMq+UrAnH%0AzqONx+oz+VOvuiaOzN2yljvLiaO2dY3ADO6LwGB+7+RrvtDsHihWacYYgbEP8A/xrlfh5oE/%0AlXV9eqPKeYmFT3xn88etehkBV2gHrV0oaczJqz1siOeOOaGSNwCpByDXl2qiOG5N3bAkpCEI%0Abq+QRuHpz/Ku31rXhpssUKQtK7k5xjA4J5/KuAluzdRyRLzI7FmbGABk4GfWprST0HRi9zLu%0AXkuBG27e4zvccZI6HNQRJKheRFUO3U+v0qyQIlRXAcFuQD370IwjJOQQmMEdxXMdJXkXczI5%0AMhOMKTzn1rIu0Bl8mTIeE/dPP5VpRTrLfTFJP3eQAC2OaZqFowHmtvGV/h5z+NNCZy9/Ek0M%0A6F2EyHAGd2PaqXh/W73wn4gg1GHeApxLGOksfcVaugskspUb2HGSQN1Z0sXmtiTCtjI5z+Fd%0AEHbQwmrn07pes2Os6XBqNncK8Eyggk8r6g+hFPluoXOBKmR714p8L9dj07VH0a+dvJu2zB/d%0AV+4/H+leuyQwxkkIOfQVpzMz5UcZbadduARbsMdttXIdPvg2GtXC54IWtyLUrohQbZQT0+et%0ACO6mkUgxqvHUtWMYI2c2ZUVlIQQ9u3A4OKmhtpAcrCVB68VctDfRgRy+WyEn5welXlZx/EvH%0AtWiijNyZlraTqcpCelVLiG927xbNuJwPlzW9JKUXPmKD7VVu9UtdPUNeX9vD3IdgKHFApMwf%0A7LvpYstasSePu55qa10i/Rgxs+OhPFZOpfFvRLDdHY+dqEmcDyk2r/30f8K5y4+Mustn7Lp1%0ArFjqJWZj+mKXLEfNI9Di03UcsxtNvHHIrm/G+uXXhnS/ILCO/ukKwqGGVHdq5RvjH4nkXEcG%0AnxsQQGETH+bVyWrX97rGoS6jqVw0t1IAC/oAOgHQD2oaSBNsrWA+fLjktyxrfj3KhMSKWIwo%0AbtWHZ8yKM4zXSWwQTRxsykE7m46D/Gs57mkNhroIUW2WLdKFGZB3/A/WtPT4I4eGkDE4GduM%0A46D69ar7pXlluNo64xyMYPanWswinkY7VUtk788Z/wD14rJmiNu3kFxLa2xZk3upMgGSOeDz%0A6e9el+GNRN9cX0bOGMLgDA475578968itMw36ztkxRAsUdtqMApXBPJ5JwMc12Xwp1STUptQ%0AeTZvCjft7cnAHtWtF+8jKsvdO818r/YWobgCBbSE5GeNp7V5X4Ytn8RzQWkBlSzjtY4J2XA2%0Arnce3U8DI9a9Q8ReYPDuo+Rb/aJTCypF/fJGAv45qt4Z0GHw54ftdOhG5kQecx6s3fn0Hat5%0Aw5pGMJcsTThKRxLDFHsjXhQB0FVtZ1MadZCRRvmdgkSAZLE1MHVI5JJH2xpksx7AVw2k+IJP%0AEfjNbmGLNhZ7lBI+6MYB+pJFOUraLqKMb6jfFGr3C2P9mR2wN2sKyvKXBbOcHj8zmucClGRl%0AeM7mwSvXnkg+1ek6n4Vs9UvPtks88c3AymOgHTp061jT+CNOhuobeLU5Yr2VC0aOA24KQTxx%0A61jOnNu5tCpBKxxs0Y8zamQFOMnnPpUF5I8dtMPK5AJBHTpXcz+BZ5P9VqEQOc7mQ/lXIeNN%0AGu9C0eRpponaRcDymOQB7Vm6clujRVIvZnNaTvngF08I25VlXOTkZ6Grt1LNMrAeZuZdzDHC%0A+1RaLa79Lj2EhCu8P0x7jNWyGeNpWO1cHGD96oe5S2MuPTX27pcF8H5FX/0I1hzW6m6DKp54%0AYbMDPtXT3ZMcjywNlWXa4xxiuWmmYTyqH+XJGMnFXG5ErFactaz+bGAk0TB42BxtIr6B8Mam%0AmveGbO+xH5jxDeoOcMOCD+NfPEwYw7i5weme9dr8KtaNtqFxpMrnbN+9jHuBz+mK2WiuZPV2%0APQNFt7a+hwjzkgcbnq1qFsLJ4fLeQA5zl6reGZc3EibcADtWnrZO+DgYycGoVuS5TvzWKm6Z%0AQr7nK9+etCyscsXcBjjrUBuRgA/kO9Zeq6/p+iQGS6ciRxlIxyx/D+tFx2Oe8eeJ7mCb+zLB%0AyjY/fyA8rnoB9a4GLmQSXH7wt1Zzk0s73F1ePciTfJI5Y7j1yc4qwv7wR+YmxsZ2leD9KeyF%0Auy1BAFCszrg85Apt3BG+6SMASd02dR61ParGpKzqyKeVyOKZcskp2nCsgwMcD2qOpfQzHjEU%0AgiwRkcjqabI7ZZCcYPAK1cjAeZSc+ZgAMDgA+9RahA3mGXHA+UnHU1aepDWhDCxV0ORg9629%0AOcz3bpvChVJVd3Prn3rO01BLOpWNWKjdtwMGtOwQoLmTCtvYHC9uvA/OpkVE1In80MCrDAGW%0AIwfQk81Z03bHq0SpEJf3eclfyPvWbBKIZN83QEgZHOfTHUCuz8AaJJq+r3N86qtjEpiZXG4u%0ASQeD/DgAc1EYtuyKlJJXZkay0o/tKV3IVhDAg6bWwWyMfxAZwPrUHwx1P+y/HEFtcPhL+NoQ%0ATwdw+Zfz5FXfiRYPoRjV1BFzd+YkiqQNoj2qTzksMkH25rz8x39/Jbx2qPJdO48r7Ox3buxH%0AfIPNaRTi9TNtSR9SvdQpfxWuD5sqNIBjoBjP8xUjuFiYgDgelclB4ntdG0B3v51utStIxC6K%0A6mWdkUFgB6jqR+NcvqXjLxbe6Dba9pcVpZaTMJDIwTzZYtpIBYngZ6dOtb86sYcjuXfH/iAx%0APFpNrKkhL7r0bjhRg4Q4/M/hWF4dvNS8KeBdS1hbbzVvLtEhMny4XaRu47Z6etcrapPqk4WN%0AJXvZm2Hbgs7nkt15PvXV+ONZuf7D03wvJamNooIWuHwRuZRj5MdsjNYqV25M3cbJJHX+C/Fh%0Auvh8up6puaey3wzbVy0hToQPUgj8c15/f+ItQm8QR+JZn2Pbzqywqx/dxjgp+K5z6muu0G3s%0ALT4ZTSTWt44di08ag73c8ZTH8J4PHvXn6QyXEiQLGZGkAAUZ656frROT0CEVqe5avrdpo+gS%0A6zJl4VjDxgDlyfuj8eK8d1i8vL7Q7m41ScPcz5ZtucLnoAPQV0/iLw3q1v4P0sXUrTR2SkSw%0AbwcZPB98ZxXI6gDJpMuWHyAk8jOMdKVWTbSY6cUk2iPSQ81qmnQqQwXc7E8AZp09qGvGiMpE%0AMYDKMcYo0ieGDSY7tn2yzlgSQBgDgVlWV1Pe6hMxkUHPzc/KaztuaXNxym3awO7PyjHUVzWs%0AWIS8dhtBcZ+hrpdxEOxiU2D73rWHq0e5Y7hHHGVIY9RSg7MJbHNzLiIjuD2pmjah/ZPiCyvs%0AZEMoLD1Xof0p9y3D9Cx71mkZPXBz1NdUFoc0tz6J8OsBcykD5cYzUnieXZ9kZSPvEGszTNQg%0AhupSHCIBnJNcz418bWlzGtjppLTo37yc/dA9vU1itY2Rq9JXZd1rxVaaRBshkWW8YfJGOQp/%0A2vSvO7y7n1G8ku7p98z9WHQY9PaqsAMsmXBYlslqtfZmMnyIcYp2SFe4sSIGVpOcDse9XIY3%0AKjcqjcflIOcVFEoC7WhIPUMTgVpQ70iKMCN2MfL2qWykiCOGRywmIbGcHqKq3ZdLZlU8g5OR%0A1rR3eWm04POTgVmTl3yhLbgcAY7ULcbK0F2QMFcP2fFWrqXc+9YxsIwc9c1Tmt2VOMHHJwRk%0AUyK52hY5NxC5wau19URe2jNS3na1SaU5B2c+hPSrNjL51siqijLlm4xnHTH61jXkxaNUiIIx%0An5e/sa1IJbyKOFVdFjwMHnOP8mpa0KT1LFzeIWPmIygYMYPU+ua2PAnxD/4RG6v7W/tp57G4%0AfzI/KC7436HOSBg8fSuTuZZLgR2uV3R5G7P9aryxGMlpXOcgZU5Bpw90mfvHZ+NNdl1+Oy1a%0A5SWIyiQww4DIkecAZ7ucDOOlHhW3stP0C58RagAt4qsmmk5yzBWDYHRjlsYPHB9Kz4NJvNX/%0AALD0lWlELRkwFl2qgf55CD37/TgVv/Zjr/iiPw3o0k0Wnad+4dZMAp8x3Oqnk9cZ/GjzDyO4%0A0HRdPuvBEl1qFwHXUFa8u522jynZcNt4+UADH4VzWhak+q/DPWtDsINzWcTCEKu7zImbOf8A%0AeHPH0rvx4dtovC76JDsKzR+WWkB2s+PvEZ9ulcL4SuLjwr4tm067tyseoFIo2+6QVYhTt9Dz%0A71o9GiFqmZXgESf8JbbXMULPHAjvMxBIjUocn65AwPrVj7dH4+8bRyT2UostwhEasFdUXOHz%0A9T0/CtPRNRm8EWvirUryxkkJvlSCOPqzEtgDPbkGvPZJ7tLiIpKY5nn89mx91t2encZ5xWe0%0AUi1q2z6FXT7aDTX06GFBbEFdmcDk8ivO/DLeHrHxTrls6XKlFaKHzuNy4w4QDnJ6AdSKZb/E%0Aa/llntpLOMRLGBBOMOxfuXHAweenT3rk5pXe/W5edjeghhKW53L0IH4CnOpG6sKFOVnc9paX%0ATILfTpJhJFCiEwtPuCqNvR898djzmvIPE0umLFfGxMn2eTIiRuG561qap4i1bV9Pggv5UMak%0AGSNYgu5uxb3rjtTla71O1hlO5VYMSq5+Udc1M5qTsioQcVdlnU5EstJjCnkrtXHJ6f55rJ0V%0AFmleQS4TGSD1+lS+InhaSOKP5Sucgk8cdKXQdPL2zTBgpIJwehxUrSNyt5GpczwwQDDb1B9c%0A1iXs6yrG6uCA2ApyP0rbYBLYl2DZHQEc1y1+pMpKttAOeaIIJso3DNuO7H4U3S7b7drVnaBS%0AxlmVce2ef0pbhmfBY5J71c8JyNF4x0lk5P2gDH14rpXwswfxGh4k1ZnnEMDOIyvz4OM+1YEc%0AgD9OPStPUrUvbLcRgsyf6z/Gsg7SeMg1MEuUqbfMadtMqqwxjHQZq5D987pGRjyGB61jI2CW%0APPGDk16T8OvBY1uL+1tRP+gK22OE9ZfXn0qXHsNSMyy0XUtVUixsJroIvVV4P4nitiLwT4hj%0Ag83+zn3jsXXP5Zr2C2jhtoFgto1jiQABUGAKRJQzEOMc4570/ZLqxe1fQ8JurO5sJgL20ltZ%0ACM/vF2j8+lZk0YfLRNukJ4IPavcvEk1jDpuNUgjktWcIQ47n0rybX/D114d1GN1ZvsE6l4ZD%0A0OeiE+tZuPK9C1K6OZkI3fKMMBg1VaNHcSBeehx2rUntiZWITdGV4wT19RVe4s/Jil3YVhzt%0AycmmmDRSbykyVZRkj1/KtYXUPlxRPg4jBGOTn0rDm4iUYXGc1owxLMIiHTgcjHIpyWgk9Rfs%0AxdWbaUYnOWNa2g+HLfxFcNCpaIR4kuJO0a5wWNUbGG6u5YrVB9okkIjRR1DE8fhXSaBo2t6c%0A+vXUxkh8lBA0QHMrscj8ARmpGWtRik8NvdGO6aRYrZLbSmTh1jbJZz3GT1+tVPhi9pN8QIry%0A8upY7xlcQx7T+9LKdxZun+NU/FD6w+u4vrhnUWkaJkD+4N3TvuzWDI0to9pdQgJLAwkQsMgk%0AHgkfhTTsxNXR9PG58qOSaRQUh3GUkfdwM/yrwe9mvNQ8VqulzTXd01wr20ysWJw27cM9MDnn%0A3qG28Wa3c6deWmr6hLdJdyCQOzkGIjqFx2I6iux+HPh13ml1nUIXjAPk2q+YRvBGD+Q4qpPn%0AkkiYrkTbIfGtvcppsjNffatPGoyNII/lWBsKqI2e4556c1xQD+e2XSWMjkrgkf5xXsMWieHt%0Ac0PULKyWVoZZCsg3sG8wDcOT+FeRCxudOn+z3NvLDOGKkMh5PbGRyKiatqXB9C6FKQRzRqAS%0AvLY5FQeZGLjeceYoxu4/GoVjulvNn2ncMcqV4z6+1TQQLLIXZ3dck7ce1ZGpcvJxBC8ow3yk%0A4YYJ/wDrisDTruW41qW7cg/JtwOBW3qCs2nOpdg+0tlu31rmrKWS00tp/L2vOflbPJHpjvVR%0AWhMnqQapOl9qGI4xuzhTnrW9bKthFHCxO8r1RD19DWZ4ftnM32yVVK5O3IHWtfUJZgylUZVz%0AwRyKcn9kUf5hzyM0WEg359Oaw9aUyNkRmPa2Gzwa6W3iKxlyq7jyv/1q57W4pmlZznOc89/e%0AlDcctjEm+SM5AJPTmn+HXK+KtLcHaRdJ/OoZSMlSB9aXSyseuWL5Py3EZyP94V0r4WYPdGrc%0AX/m27xWqMFYbWO081lrZF9yhXDgcYU11OhTS/wBnIB5Z3DABrpdPeJzsdYty1hz8rsjXk5ld%0Anmtno813f29ogfdLIE6dMmvoG0aHw7ZaXpCsqjAiUDqfU1z9tEkV0jeTH94EtgcVZ1zZ/wAJ%0Ahody0hKjcqr2JIq1NvUlwS0Ou+1Y1JIBjayk4Peqs9wD4ltIVPHluzDPesqW+CeNrK3aMjdE%0A+D68Va+0o/i2O3wFb7OzZHXqKrmv95PLb7jK+K98tt4V2YDO0ylR9DWhqsdn4n8AwyIwZGhV%0A42A+6RXBfFG5MNxHau5YyHKgt0APp+VZvgX4iDw3aS6bfwGazJLRspyVJ7Y9KN7htY5y5u5E%0A/dhv9WSuQKpG4aSQ9Txwc1Y1CS3n1CV7ZfklkLqgHTJziqkgMR3Nx/OkkNsilkPzA5+h7Vbt%0A5CqDaEG3LEk4z/jVNY5Lq5it7dWlllcIiAZLMegqXPlgRuqqY2YMMcg5wc1TWhKep3XgKR/7%0AUnhgsbd5pbdntp5jgxsnJxzxn17V1tpr+oWWkPLq1rdJISpiLDzo2IbHyFcl/cc14w0snKhm%0AXIPIOPw+ld74H1abTtJt2u5XW3imkeFx8xihRCZCAenJAqGralp3OhuJ9J8TxasggtHvBaGY%0A3ik/JtyRhWPHIwelebmGW4gQSEnb1wMjOemRW7rfje41iyudLtljTT5pn23ckf76SLsren+F%0AZFgFktmtGk2o4ABXgDGOR70noNanY/DHS7bUtWmm1AbksovMjhfBQsSV3YPXFemajq6WspjF%0Ajct5fyq6phc+1eIeHfEj+D/ERvCpubRlMU6oeWQ+nuDzXtPhrxRZ+K9Me60+V/K3lZUl+/G/%0AofbHNaR20M5b6mFpGuJpMV0t1azyGeYMPJXqMYA9c8ZrU8YR2uteB7q6eMqyR+bE0gxIjBuO%0Ae3XH40zwqWk/tJkJZo5/kVjgZA5FcR4y+JltrEFzo2m2zm3dtsk7HhwDyFHoeOamN+Qcrc5k%0AW4iSIMdvnOPmJ60sV3YLE0XnjdnhSf1rn7i8iNv5YLpkBeBjgf5xTEhLwyS4DEgYPXmseXub%0Ac3Ys6rePIDH5jsXG3733fwqpOouHgtUctHHx04B7ke9Rx75pfmzwdwJ9fStbTLGa1QvcKBPL%0AkkMucDtVaRRO7JQ8UQ2AFETAAA4Ap084lGEkcqBz8nSrK/OrbtqkA9R1qqxG7HKkjOMdagsu%0AW1w4jjjZSR/CSOv0rH12R0R8KACcDnNakM0cWA5UqvT8axvEU5kTCMSCc9KcV7wpP3TEHI5A%0APHNV42EV7BKDysqsMexFTbsKNy/jmoHaNJ0Y84YH9a6UYM27PS9XgiHlxfe6AnpV9dP15ZPl%0AtuRyCp/+vUtt44RHQvZk4++wPWtiDx7pqZbyJy2OPkHFYvmvqjVcttGZLz+I7WQEWT5AzkZx%0A/Oun1TUQ3h/TdXk41G3IAtsZJOeefpToPHmjMqq4nUMOSYsgVn3/AIl8NXYwJJMnOG8ogUrP%0AsO/mdXqjlfEWgam9xtDsFSP13CntdeT8SIEf77WUm1Rzxn/61chf+IdD/sdXN80l7alWtgue%0AoI4o8Wavf+HfE2k6zbTwTSTwF0RhnCnrn86pXbJdkZPjy8fUPFCEg7kjI27feucbSL0jzBau%0AEJ44ya9A0c6Jqmpzat4h1aLzWC/IPlAJ7AeldTNN4NhtZpI7614Q9Tk/gKE3bQTSvqeMkJFm%0ANVxIq8kc4qjcNl2ZsgHqamuZ2uLyb7ID5bMSM8cV7B8PfCPh1IrXU3uYdS1ELyr4KRH2T1Hq%0AataMlvQrfCXwTPYS/wDCQ6pbBGYbbOGRfnXPVyO3oK4Lxtp39keNdWswqhfOMq7eRhhuH869%0AV+LHiDUND8PQf2dKYpLubyTIvVBtJOD2NeDRzO5dpJGdzyzOSST7mraITJQBtaQfMFGTkV3L%0A3ljD4GS1UynUbPTykwK4VPOkUjHqcMc/SuMjufss0N3Gilo2V9jjKsVOen4V3Pi7XreTSIrd%0AZLO5vdRMV3cGOPHkrt3Y3D/a7dsVm9TRaHBrC+0AZyAMqa07FliT95KyBRxgZx9KaGEjPIV5%0AYcnOafGu59qHIJ6Gk3caVhJoA6TIJtxxkc4z3r0/4NM//CKagi+Xs+2sG4+cEoMe3SvOjpxZ%0AyFHCnBzXQ/D3xIvhnxJJp1yAtjqMyAuc/upBkA/Q5ApwkrimnY9D8HedFpl9JaujzteHAlyA%0AeMEHHb3rxMToNXvrd1iCi5lB2jIHzHp7V7J4v8Xp4Q050CRDVLtWNpFCvHXG5vz/ADrxCw0u%0Ae73M8oDFsk9ST3oaSjZiTbldG4wguIG3kMwHHHP1zVmBI9v7pAw4G3uaz7PT4whMpeZ1bbtz%0AgAVZjvfs1wFhQrlfmGKxa7Gy8zRs7CO0VjPGXd24DYO32q5M6Y8xo144IHX8PeqEF/G0iAsX%0AUtk7uCuKLmRZceXnJPXH51Ot9StLaFW5lBVTEvDcnI/zzVJ593BIGRhSDVtp1ij8h4wd44Yd%0Ac1Xm04uA6K2AvIBqlYljoCXBDccfKT0NUtVjJhZlYAggMtNiaZQqs/3TjGas6g27TslRu6A+%0AtUtGTujAGGA3EDbxVK5idRuI+VgSp9avSLhduelal5HDN4JspTgyxTyID3wTn+tbKVmZONzZ%0AsDbweItSF9bpHK85ZRIB93tit95NOmKgi3APYYq7rDW+rSm3RI2jx80mOp9B+VYknguzluU/%0AfPg9AOwrndmzoV0jdSw0wIh8q2Ixg7sUPpWjkj/R7cAc9BWlY+CPD6W6NJamSQj5maQnNJL4%0Ab8PWETRGHzZpX+SNmLH8B6Cq5XYjmVzJu9K0hrTbHHDkk/MQMVgpaWkZxIVfYcDPJH513tx4%0AZ8PjyjLpsRQLhm3kYrnm8I+Cg9xLNLMkLPtSIzsGBHUjnpQ4+Y1LyOdubG1nkVo9u9+wx0qA%0A6BYpIpkUqCfm3Hnmuig8G+C7me4WO4v18kg7zcevYDvisKTwja32pSQWerPsLkL5xycAdT+N%0AFrdQvfoU9YsbPTY43s7YmRztAzlR9a9G8CeELTRbGHUVC3F/LGTI6SZAz2ArzJ9HiVnjW7lZ%0AEyG2jIyDjr6VaHj7UPDuLXRJYnhRAqvLECenNVDe25E9rnT/ABgWO50ixunuGjlgmKLAT8r7%0AupA9RivJYkZjlTgDrVnVdW1DXLv7VqFy88uMAt2HoAKjiQqcg8jtW2qWplo3oWBD8g/ukc+u%0AaQoqQ5BwSelPX5FUBjknkYoZvl4AyOPoKjUst2Lo3yu3UVahuoopleQdDwcVkLMkaMxX5h05%0AqLzllRs5Bz0pctx81jeu9Q8uACPGw8kdzn3rNvpEkkVmYFM8461mvIQ43cgVak2DBUZHv3p8%0Alhc1zvPHF/oF3FpY0+RZbpE2tLEM4iwNoY+uc1i2VujIzfaFEg5AHGR71zqOVwMgfWrEEkiE%0AsOCwziplEqLN2Sc2d1kIHb+8RwR6/WofPae78shFB+65HT2rNup5ZEB8wsoA7UyO4O8K47df%0ASp5SuY1JLvblByw4DjrR9tZ3BkkMZA6Lxuqum0lUUEEnkk03UhGrbVcHBzwelKyC5ZzLN5ZR%0Ac4bkP6VZmnVCEhdi2MMCOKqaVLli77sqPlNWJOLldgCr3z0pPca2Kk9ssQEiEndT5Yy+mMSx%0ADE/Lmo5rp4gI9wYZyPSqlzcyfKkn+rbsKpJsTaRXeLylO7BYjOKszFW8IAgjK3TZHftWdLIT%0Anrx0rsvh/Y6dq9tfWmo26Tqrq6hj04/+tVtWVyFq7HYxFTak29qX3HjHYj1oht7q4k4G3n5h%0Anmnafb3VlboXkYLu+SIHpXQwPjcSoTIzmslG5q3Yw72e8sZYoEkK7uAR0UD1ql58st+bguwk%0AQ/fx/np6Vu7VWe4eeQS5ORnsMdKqwWiXaSbMBuqqOn+f8aGmCaMLxDq119gUm+KEuSUUckHj%0Abntj1rko/LvHjkeSUZB+X9K7HUdAMdlO15EwjBJaTOTgc59vT8K5PQj5k7SNyGOI1PXFLW2o%0AaX0J7lpLO1FxgsQArOD2qWWZUkjulZPL2AbEHO49eaz9bvI3jmi3Mu18KB0/Gsy2vgqCCV/3%0AcfzbgevtTUbq4OSTsdBqE0Om+EGkIC3t252jdyF+n0rz8Ln8a0Lu5m1G682ZmbAwoPZaWNId%0AxAJBxxkVvD3EYy95lLjPer1sAHBCg8d/Wke3WTBQ+tIoVTsHBzQ3dCSsyVnM0nIAOetMC7Sw%0Acb1I7ULMS2wcZ4zXReEfDk/ibXFth8ltEfMuXHZR6e5qSjmUgDk4UsfepFjVQyvAyMDwxGBX%0A0VaeGNC0xw1npsCOoxvK5J/E1emsLC8gNrc2cEkLLgq6AjFVZk3R8yhF3DkHnPFNfJOAOAa7%0Avx54DbQBJqemIX00n94meYM9PqtefmQo3BJ45AoSBsnRQWG4EjOMVaEXloQrZx2qmku2IgMR%0A3qSOXMbOSd+c0mmNNFi4kDWwQDDgjvUUSbkK856YIqBd5kDkEkmr8GTIoG3b3J7UnoNaiYKs%0AuQ2VGCKktbRrmdlLZAPFW/LiBYMdr/oaS2McW984B44FRcuxMEW1dFQ7Vz0J4qNyWmKhz8x4%0AI6U26lgEYEeWY9M1S87gFUYHNJIGx9xF5QKPw3Yiqhwz4LZCjNSTyeah8zJwODmmW0KiNpCw%0AzjpVrYl7lZxlWII4rqvhrMqatdq+cMgPH41x0kuCwFdJ8PLjy/ELIfuyRkEGrknyMiL95HpF%0AtcRMY98mJMYxnpV6e9ZSEjAbI+Y+lc3o6BbndNk4G7B9av3VxLiUhVjVckn1rmT0OhrUWfeb%0AlttweAGKetdBpqBhHcFgvHIHANcpHMgeFVOZJOXJrpLAvhomIMWOe2KqD1FJaDfGNw0Xh272%0AMBmM5PfHtXkWl+dDmTBUjgbjyK7jxldyWuhXMBYsZAArH6/4V559qmW23qTu6Bj+tX8RHwk9%0A+6NhMg92bPes7YHG7BC9gKVMNyzE0rEBfk5FUtCXqN8vByoIXoKcsO9MocuKDO21B0wKWN13%0Abg2KNQ0AgrtwTu7ioZD8xbcSx7ipXlBLEd+9VmXPQ9aaEyYxmOJX3DkZPtXunhDSIfDfg9bk%0Axsl5cxCSUnrk9B+FeExs3dd2MZHrXtkviaee80Oyns/slvc7S/mH7uBkLSbsCVzpGupoobND%0A80kpAYn06mnG5lbWPsiLlFi8x3z0JOAP0rIvPEGnxeI7ewluoYyI3cFmGB0rBg+Iei2uqayb%0Am5+ZNiwlQTvAByAfrRcLEPxP8UtpkD6IkayC8hJY7uVGa8kXbIu4CtDWtcXWdTvryaDzTMNs%0AJdjmIZ7VlwMYWJP3T2q0nYlvUsRR7iy5x+FWoLUhsYJG3J9qgjcyuSowB3rY0/YFdmOeMHNR%0AJtFxSIjCu/cigKRx9akhFvEGDEbgCcntTnlRIiiAB92QT2FZtw/my4Vs54NQtSnoXEcyldwy%0AW7ipzbsHJQbvVags08tArEFatpKRNuRgRjkGhjRH9jExG4bVPXnpUwigtotkijgnk1DJeiNG%0AbIzWNc6jLOxG47ewoUWwckia/uIZT5cChQD19agmja3twG4JFQQIXlB561Pfyll2senArS1m%0AkZ3urmaevNbng2UReJbfkgNkHH0rCY9jW14NUN4ssgemT/KtJr3GZw+JHb2F9J57ylABgkCm%0ApcSXV+TNuwSCV7EVJpsI88Sj5geDnt7VLqqtCd8B2se/pXEdhRkuPJ1cy7SFIAxmuk0+/kv5%0AFt4VPGN7dhXJpskvMzSfu0xubuTXU6TLIvltaqBCTyW64p9RHP8AxDFvYR20KTNLM5ywJ4AF%0AcRd3rXewbQiIuFUVseL9SiuNQeJAC4Yl2/Hj9MVzitmt4R0uYzetiReDkfjUq5WLORgmq4yB%0Az3qQbj+AqmiUySTkkk+1RiPGSTSscDk5NO28ZJ7UhjWf5ePpQxRT8ucYxmnqitGTjG0U6G3M%0A7pGD1ai6CzCJVSN7yVsLGQFT++3p9KLh9Q1cyX9zcPhf43Y4GOw96ddfZzdurSSCzTd5KfxZ%0AHc/WoRNJc5MpwqjKoBgD8Ka7ifYidXn2jcTgY3MeT9acLVVIyAcClYEn0x2psr4jP6U7vZCs%0AuoyZEWQJGcjGScU5sYHHamxgFST1p+zcAwzTASBjHkMMg1bikkUlT901UnByMdqfFIWTk8+t%0AS1dXGnbQuq5bcxboaaihMAYZmOc1DFNtGwgEnrmozIykn+HtU2KuaBfyouvzE5qA35UcDn1q%0Ak0jEDJpgPPPaqUO4nImlmZyW9e1QYGQPWnnG3jrUtpb+bJlulVokTq2X7GLy0bIDZHcdKzr8%0AASkDvWt5ggDY5BGKxbp98hbNRDWVyp6KxVatrwYxHi2xwM5Ygj2xWI2a6PwAQvjWx3Dj5v5V%0ArP4WZx+JHe6JHKllHI4G1vur3IpNaiMsHGcZzTfDju+no7k/LwufSteZEa3Ibvnk1xHYcLbz%0ArFPJuAbaOh6V0dnqMdno7XMrZVQW46Vyd7H5WpXEZbGW65qHXNYZdNi02EqVbmQj07CqUeZq%0AxDlZO5gSyme5klflpGLH8aTvTVOO9Lkk11HOPX72D0qRjkGowRSk4AOakoVccgjmns6nbx0q%0AENhqcTuaiwXJS5xgdKv6Tqdnp5uJLy2M7tGUgGOA571QhXzJ4ULhFkcKWPb3rsPFGg2uk+Gr%0AJIriJnjlaQkjDybuB+HFQ7bMpX3RxkNsSMkljjqadKABtHX2p0VwyZAHbFMctjNVrfUnSw3I%0AGOfmqKQ73AHQDmjPz88UxThj7mrSJbH9BUi5246d6iU5bFOLYOAaTQJhIc8560xW2HjoaXgg%0A1CWxxTSE2Wt4IGMUZGcNVRJNp56VYC713UNWGncHxgVFk1J5TYp6RcZNF0gs2LDE0pyBwK1I%0A0CIVAwe1VYPMVCqdDUyOzPhu1ZSdzSKsMnZ0OD0rLmbLGr90xYE5zWY+c81pTRE2MJytdH4D%0AKjxlY7v9r+Vc5W/4HB/4S6yI7En9KqfwsmHxI9C0Ocm2jG3C46EVrXKrJEV3Y45rldDu57iI%0AA/dB4rpQ3mIB6VxeR2eZwXiOBLa7YgHY3JrkpX8yRm967Lx1NHEscQHzvzXEKeM100V7tzmq%0AvWw4HJqXIxmq4PNPzxWrRmmScA/WnbgRmoc5NGcDNKw7km7Bp4YbvaqxbmnBu9FguaenWT6r%0AqVvZQ8NI2C390dzWv42tZrTW4Yp7oz4gUJkfdA4q18OUDale3LDiOLap9yf/AK1ReP5hJqVs%0AcDd5Z59s1lf37GtvcucwHCtjGc052+Ue9RB12+9AfjBq7GdwLDnPpTEPGafJt2Fh6VDE3yVS%0A2E9x4XBzSZ5pDJzSE5p2EPByKYetKDikzzQAhUE0+OQx8HkU3GKaxGKNxbGkJEZAcg47U8MB%0AwOhrHDFTkGpo7kqee1Q6fYtTNaFtz7c4xS7tjtnvVJLhC2QcGpHfJyGzmocXcvmGzOGY46VT%0Af71TsODzVZ/rWkUZyGkd66XwBGH8VwE9ga5votdX8Oh/xUW89AtFT4GFP4kbnhs/6Jn1xXUR%0AcYxRRXE/iOxbHm/jtmOuKpPAj4FcuOlFFdtP4EclT4mIetPXpRRVsgQdaMmiigBBTs/JRRQB%0A3/gAAabdkcEygE/hWX43/wCQlbn/AKZmiiuVfxTpf8I5d+CKUUUV0HOOf/UNUEf3TRRTWwPc%0AXvQaKKYhFNK3WiijqAuTgU1ulFFAEdJ3oopiHjrUoY7epoopMaHMx29ah70UUIbB+grqPARK%0A6wSDjiiioq/Ayqfxo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914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ww.orthedu.ru/store/images/2016/11/BratstvoRusKelliyAfona1a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10244226" cy="712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4283968" cy="10304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dirty="0"/>
              <a:t>Братия монастыря </a:t>
            </a:r>
            <a:r>
              <a:rPr lang="ru-RU" b="0" dirty="0" err="1"/>
              <a:t>Свт</a:t>
            </a:r>
            <a:r>
              <a:rPr lang="ru-RU" b="0" dirty="0"/>
              <a:t>. Иоанна </a:t>
            </a:r>
            <a:r>
              <a:rPr lang="ru-RU" b="0" dirty="0" err="1"/>
              <a:t>Златоустого</a:t>
            </a:r>
            <a:r>
              <a:rPr lang="ru-RU" b="0" dirty="0"/>
              <a:t> </a:t>
            </a:r>
            <a:r>
              <a:rPr lang="ru-RU" b="0" dirty="0" err="1"/>
              <a:t>Хиландарского</a:t>
            </a:r>
            <a:r>
              <a:rPr lang="ru-RU" b="0" dirty="0"/>
              <a:t> монастыря с основателем Братства русских келий.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396552" y="4941168"/>
            <a:ext cx="8352928" cy="218710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  <a:latin typeface="YS Text"/>
              </a:rPr>
              <a:t>О. Кирилл создал </a:t>
            </a:r>
            <a:r>
              <a:rPr lang="ru-RU" b="1" dirty="0">
                <a:solidFill>
                  <a:srgbClr val="FF0000"/>
                </a:solidFill>
                <a:latin typeface="YS Text"/>
              </a:rPr>
              <a:t>«Братство русских обителей (</a:t>
            </a:r>
            <a:r>
              <a:rPr lang="ru-RU" b="1" dirty="0" err="1">
                <a:solidFill>
                  <a:srgbClr val="FF0000"/>
                </a:solidFill>
                <a:latin typeface="YS Text"/>
              </a:rPr>
              <a:t>келлий</a:t>
            </a:r>
            <a:r>
              <a:rPr lang="ru-RU" b="1" dirty="0">
                <a:solidFill>
                  <a:srgbClr val="FF0000"/>
                </a:solidFill>
                <a:latin typeface="YS Text"/>
              </a:rPr>
              <a:t>) Афона»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 в 1896 году. Братство ставило перед собой целью оказывать помощь всем бедным русским обителям, пустынникам и отшельникам, создавать приюты и лечебницы для престарелых иноков.</a:t>
            </a:r>
          </a:p>
          <a:p>
            <a:pPr algn="ctr"/>
            <a:r>
              <a:rPr lang="ru-RU" b="1" dirty="0">
                <a:solidFill>
                  <a:srgbClr val="FFC000"/>
                </a:solidFill>
                <a:latin typeface="YS Text"/>
              </a:rPr>
              <a:t>Разработал «</a:t>
            </a:r>
            <a:r>
              <a:rPr lang="ru-RU" b="1" dirty="0">
                <a:solidFill>
                  <a:srgbClr val="FF0000"/>
                </a:solidFill>
                <a:latin typeface="YS Text"/>
              </a:rPr>
              <a:t>Устав Братства русских обителей (</a:t>
            </a:r>
            <a:r>
              <a:rPr lang="ru-RU" b="1" dirty="0" err="1">
                <a:solidFill>
                  <a:srgbClr val="FF0000"/>
                </a:solidFill>
                <a:latin typeface="YS Text"/>
              </a:rPr>
              <a:t>келлий</a:t>
            </a:r>
            <a:r>
              <a:rPr lang="ru-RU" b="1" dirty="0">
                <a:solidFill>
                  <a:srgbClr val="FF0000"/>
                </a:solidFill>
                <a:latin typeface="YS Text"/>
              </a:rPr>
              <a:t>) на Афоне»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 </a:t>
            </a:r>
          </a:p>
          <a:p>
            <a:pPr algn="ctr"/>
            <a:r>
              <a:rPr lang="ru-RU" b="1" dirty="0">
                <a:solidFill>
                  <a:srgbClr val="FFC000"/>
                </a:solidFill>
                <a:latin typeface="YS Text"/>
              </a:rPr>
              <a:t>Участвовал в постройке и содержании </a:t>
            </a:r>
            <a:r>
              <a:rPr lang="ru-RU" b="1" dirty="0">
                <a:solidFill>
                  <a:srgbClr val="FF0000"/>
                </a:solidFill>
                <a:latin typeface="YS Text"/>
              </a:rPr>
              <a:t>русской монашеской больницы в Салониках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, выстроенной по инициативе русского посольства.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FFC000"/>
                </a:solidFill>
                <a:latin typeface="YS Text"/>
              </a:rPr>
              <a:t>В 1904 году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 четыре </a:t>
            </a:r>
            <a:r>
              <a:rPr lang="ru-RU" dirty="0" err="1">
                <a:solidFill>
                  <a:srgbClr val="FFC000"/>
                </a:solidFill>
                <a:latin typeface="YS Text"/>
              </a:rPr>
              <a:t>келлии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, входившие в состав Братства, явились основателями Сан-</a:t>
            </a:r>
            <a:r>
              <a:rPr lang="ru-RU" dirty="0" err="1">
                <a:solidFill>
                  <a:srgbClr val="FFC000"/>
                </a:solidFill>
                <a:latin typeface="YS Text"/>
              </a:rPr>
              <a:t>Стефанской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 </a:t>
            </a:r>
            <a:r>
              <a:rPr lang="ru-RU" dirty="0">
                <a:solidFill>
                  <a:srgbClr val="FF0000"/>
                </a:solidFill>
                <a:latin typeface="YS Text"/>
              </a:rPr>
              <a:t>школы в Константинополе</a:t>
            </a:r>
            <a:r>
              <a:rPr lang="ru-RU" dirty="0">
                <a:solidFill>
                  <a:srgbClr val="FFC000"/>
                </a:solidFill>
                <a:latin typeface="YS Text"/>
              </a:rPr>
              <a:t>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274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10.userapi.com/s/v1/ig2/6Eui0m98-309FimhGeFtpf_9HjgFC3hYO75cVUzIW0aswsOg25MTYMEpThuNQfi2rwL9NJgWmcAwgiGKNEMIcov4.jpg?quality=95&amp;as=32x21,48x32,72x48,108x73,160x108,240x161,360x242,480x323,540x363,640x430,720x484,1080x726,1280x860,1440x968,2000x1344&amp;from=bu&amp;cs=2000x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-387424"/>
            <a:ext cx="11368647" cy="7639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3008313" cy="1162050"/>
          </a:xfrm>
        </p:spPr>
        <p:txBody>
          <a:bodyPr/>
          <a:lstStyle/>
          <a:p>
            <a:r>
              <a:rPr lang="ru-RU" dirty="0"/>
              <a:t>Русские иконы Афона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-324544" y="4869160"/>
            <a:ext cx="10729192" cy="198884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Первая русская  иконописная мастерская появилась на Афоне в середине XIX века в бытность духовником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Пантелеимонова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монастыря 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иеросхимонаха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Иеронима  (</a:t>
            </a:r>
            <a:r>
              <a:rPr lang="ru-RU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Соломенцова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учрежденной «школе иконописи» преподавали опытные мастера, с уходом лучших выпускников в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келлии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откуда они продолжали обеспечивать обитель «раздаточными» иконами, школа на какое-то время перестала существовать.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Одновременно  с  ней  были  организованы первая  на  Афоне  типография,  литографская и фотографическая мастерские, снабжавшие паломников и своих адресатов печатной продукцией.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истоков создания монастырской мастерской  стоят  талантливые  русские 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святогорцы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</a:p>
          <a:p>
            <a:pPr algn="ctr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иеромонах Василий (Селезнев) и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схиархидиакон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Лукиан (Роев), которые своим творчеством «придали совершенный вид афонскому русскому иконописному стилю». </a:t>
            </a:r>
          </a:p>
          <a:p>
            <a:pPr algn="ctr"/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//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-apple-system"/>
              </a:rPr>
              <a:t>История Русского Свято-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-apple-system"/>
              </a:rPr>
              <a:t>Пантелеимонова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-apple-system"/>
              </a:rPr>
              <a:t> монастыря на Афоне с древнейших времен до 1735 года. Издательская серия «Русский Афон ХIХ-ХХ веков». Т. 5. Афон, Издание Русского Свято-</a:t>
            </a:r>
            <a:r>
              <a:rPr lang="ru-RU" dirty="0" err="1">
                <a:solidFill>
                  <a:schemeClr val="bg2">
                    <a:lumMod val="75000"/>
                  </a:schemeClr>
                </a:solidFill>
                <a:latin typeface="-apple-system"/>
              </a:rPr>
              <a:t>Пантелеимонова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  <a:latin typeface="-apple-system"/>
              </a:rPr>
              <a:t> монастыря на Афоне, 2015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70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8" name="Picture 4" descr="В одном из разделов выставки «Благословение Святой Афонской Горы. - 839130408650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334" y="980728"/>
            <a:ext cx="4119835" cy="377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431" y="0"/>
            <a:ext cx="5003333" cy="109096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940" y="3855009"/>
            <a:ext cx="4429231" cy="36004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04048" y="4941168"/>
            <a:ext cx="3672408" cy="142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</a:rPr>
              <a:t>Афонские иконы ценились за </a:t>
            </a:r>
          </a:p>
          <a:p>
            <a:pPr lvl="0">
              <a:spcBef>
                <a:spcPct val="20000"/>
              </a:spcBef>
            </a:pPr>
            <a:r>
              <a:rPr lang="ru-RU" sz="1400" dirty="0">
                <a:solidFill>
                  <a:prstClr val="black"/>
                </a:solidFill>
              </a:rPr>
              <a:t>Молитвенный настрой и высокохудожественное исполнение. На обороте многих из них ставилась печать,  подтверждающее их создание на Святой</a:t>
            </a:r>
            <a:br>
              <a:rPr lang="ru-RU" sz="1400" dirty="0">
                <a:solidFill>
                  <a:prstClr val="black"/>
                </a:solidFill>
              </a:rPr>
            </a:br>
            <a:r>
              <a:rPr lang="ru-RU" sz="1400" dirty="0">
                <a:solidFill>
                  <a:prstClr val="black"/>
                </a:solidFill>
              </a:rPr>
              <a:t>Горе,  часто с датой.</a:t>
            </a:r>
          </a:p>
        </p:txBody>
      </p:sp>
    </p:spTree>
    <p:extLst>
      <p:ext uri="{BB962C8B-B14F-4D97-AF65-F5344CB8AC3E}">
        <p14:creationId xmlns:p14="http://schemas.microsoft.com/office/powerpoint/2010/main" val="532029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116632"/>
            <a:ext cx="2357037" cy="1246459"/>
          </a:xfrm>
        </p:spPr>
        <p:txBody>
          <a:bodyPr>
            <a:normAutofit fontScale="90000"/>
          </a:bodyPr>
          <a:lstStyle/>
          <a:p>
            <a:r>
              <a:rPr lang="ru-RU" dirty="0"/>
              <a:t>Великомученик Георгий, </a:t>
            </a:r>
            <a:r>
              <a:rPr lang="en-US" dirty="0"/>
              <a:t>XIII</a:t>
            </a:r>
            <a:r>
              <a:rPr lang="ru-RU" dirty="0"/>
              <a:t> в. </a:t>
            </a:r>
            <a:br>
              <a:rPr lang="ru-RU" dirty="0"/>
            </a:br>
            <a:r>
              <a:rPr lang="ru-RU" dirty="0"/>
              <a:t>Афон, монастырь Великая Лавра</a:t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72200" y="188641"/>
            <a:ext cx="2771800" cy="936103"/>
          </a:xfrm>
        </p:spPr>
        <p:txBody>
          <a:bodyPr>
            <a:normAutofit fontScale="70000" lnSpcReduction="20000"/>
          </a:bodyPr>
          <a:lstStyle/>
          <a:p>
            <a:r>
              <a:rPr lang="ru-RU" sz="1800" dirty="0">
                <a:latin typeface="Arial Black" panose="020B0A04020102020204" pitchFamily="34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Фануильская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икона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вмч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Георгия.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Нерукотворный  образ святого Георгия Победоносца</a:t>
            </a:r>
          </a:p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Афон. Монастырь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Зограф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XIV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 </a:t>
            </a:r>
          </a:p>
        </p:txBody>
      </p:sp>
      <p:pic>
        <p:nvPicPr>
          <p:cNvPr id="9218" name="Picture 2" descr="Георги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10660">
            <a:off x="-415525" y="1545727"/>
            <a:ext cx="2927904" cy="438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Нерукотворной образ святого Георгия Победоносца. Монастырь Зограф. Аф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2218">
            <a:off x="6068735" y="1339940"/>
            <a:ext cx="3306849" cy="4801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undefin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371" y="2580005"/>
            <a:ext cx="3131275" cy="4548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27902" y="548680"/>
            <a:ext cx="272421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Святой Георгий. Конец 11-начало 12 века. Москва На лицевой стороне: Богоматерь </a:t>
            </a:r>
            <a:r>
              <a:rPr lang="ru-RU" dirty="0" err="1">
                <a:solidFill>
                  <a:srgbClr val="202122"/>
                </a:solidFill>
                <a:latin typeface="Arial" panose="020B0604020202020204" pitchFamily="34" charset="0"/>
              </a:rPr>
              <a:t>Перивлепта</a:t>
            </a:r>
            <a:r>
              <a:rPr lang="ru-RU" dirty="0">
                <a:solidFill>
                  <a:srgbClr val="202122"/>
                </a:solidFill>
                <a:latin typeface="Arial" panose="020B0604020202020204" pitchFamily="34" charset="0"/>
              </a:rPr>
              <a:t>. 174 х 122. Успенский собор Московского Кремля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271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3312368" cy="936104"/>
          </a:xfrm>
        </p:spPr>
        <p:txBody>
          <a:bodyPr>
            <a:normAutofit fontScale="90000"/>
          </a:bodyPr>
          <a:lstStyle/>
          <a:p>
            <a:pPr lvl="0" algn="ctr">
              <a:defRPr/>
            </a:pPr>
            <a:br>
              <a:rPr lang="ru-RU" dirty="0">
                <a:solidFill>
                  <a:prstClr val="black"/>
                </a:solidFill>
              </a:rPr>
            </a:br>
            <a:r>
              <a:rPr lang="ru-RU" dirty="0">
                <a:solidFill>
                  <a:prstClr val="black"/>
                </a:solidFill>
              </a:rPr>
              <a:t>Реставратор – О.Н. Алимова, сотрудница ГИМ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9156" y="-85450"/>
            <a:ext cx="5442568" cy="4437112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908720"/>
            <a:ext cx="3096345" cy="496855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/>
              <a:t>Сохранность</a:t>
            </a:r>
            <a:r>
              <a:rPr lang="ru-RU" dirty="0"/>
              <a:t>:</a:t>
            </a:r>
          </a:p>
          <a:p>
            <a:pPr>
              <a:defRPr/>
            </a:pPr>
            <a:r>
              <a:rPr lang="ru-RU" dirty="0"/>
              <a:t>Деформация доски с перекосом, неравномерное коробление основы, врезка, коробление. Часть доски утрачена.</a:t>
            </a:r>
            <a:br>
              <a:rPr lang="ru-RU" dirty="0"/>
            </a:br>
            <a:r>
              <a:rPr lang="ru-RU" dirty="0"/>
              <a:t> Паволока -  холст </a:t>
            </a:r>
            <a:r>
              <a:rPr lang="ru-RU" dirty="0">
                <a:solidFill>
                  <a:prstClr val="black"/>
                </a:solidFill>
              </a:rPr>
              <a:t>плотный прямого  глубокого плетения, </a:t>
            </a:r>
            <a:r>
              <a:rPr lang="ru-RU" dirty="0"/>
              <a:t>сильно сел,  нижняя часть отклеена от основы. Икона под частичной заклейкой. Сильное загрязнение.</a:t>
            </a:r>
          </a:p>
          <a:p>
            <a:pPr lvl="0">
              <a:defRPr/>
            </a:pPr>
            <a:r>
              <a:rPr lang="ru-RU" b="1" dirty="0"/>
              <a:t>Выполненные работы: </a:t>
            </a:r>
          </a:p>
          <a:p>
            <a:pPr lvl="0">
              <a:defRPr/>
            </a:pPr>
            <a:r>
              <a:rPr lang="ru-RU" dirty="0"/>
              <a:t> Плесень убрана </a:t>
            </a:r>
            <a:r>
              <a:rPr lang="ru-RU" dirty="0" err="1"/>
              <a:t>кетонином</a:t>
            </a:r>
            <a:r>
              <a:rPr lang="ru-RU" dirty="0"/>
              <a:t>. Паволока  выровнена, закреплена. </a:t>
            </a:r>
          </a:p>
          <a:p>
            <a:pPr lvl="0">
              <a:defRPr/>
            </a:pPr>
            <a:r>
              <a:rPr lang="ru-RU" dirty="0"/>
              <a:t>В основу вставлены 7 штырей для выравнивания доски. </a:t>
            </a:r>
          </a:p>
          <a:p>
            <a:pPr lvl="0">
              <a:defRPr/>
            </a:pPr>
            <a:r>
              <a:rPr lang="ru-RU" dirty="0"/>
              <a:t>Укрепление доски, холста, многократная  пропитка теплым клеем. </a:t>
            </a:r>
          </a:p>
          <a:p>
            <a:pPr lvl="0">
              <a:defRPr/>
            </a:pPr>
            <a:r>
              <a:rPr lang="ru-RU" dirty="0"/>
              <a:t>Тонировки.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47754">
            <a:off x="869377" y="4335438"/>
            <a:ext cx="7327839" cy="549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118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Шелушение красочного слоя, значительные утраты живописи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95936" y="160338"/>
            <a:ext cx="4959004" cy="6604389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AutoShape 2" descr="cd90b365-95c9-4a9e-8d42-97931e2793e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639" y="1844824"/>
            <a:ext cx="3919364" cy="522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881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27649</TotalTime>
  <Words>1498</Words>
  <Application>Microsoft Office PowerPoint</Application>
  <PresentationFormat>Экран (4:3)</PresentationFormat>
  <Paragraphs>67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-apple-system</vt:lpstr>
      <vt:lpstr>Arial</vt:lpstr>
      <vt:lpstr>Arial Black</vt:lpstr>
      <vt:lpstr>Calibri</vt:lpstr>
      <vt:lpstr>Georgia</vt:lpstr>
      <vt:lpstr>Georgia-my</vt:lpstr>
      <vt:lpstr>Helvetica Neue</vt:lpstr>
      <vt:lpstr>Onest</vt:lpstr>
      <vt:lpstr>Open Sans</vt:lpstr>
      <vt:lpstr>Times New Roman</vt:lpstr>
      <vt:lpstr>YS Text</vt:lpstr>
      <vt:lpstr>Тема Office</vt:lpstr>
      <vt:lpstr>Чудесное обретение иконы Георгия Победоносца  из Златоустовского скита  как благословение Святой Афонской Горы Липецкой земли </vt:lpstr>
      <vt:lpstr>  «Строителем Златоуствского скитпа был иеросхимонах Кирилл (Абрамов).   С разрешения Хиландарской Лавры о. Кирилл всего за три года выстроил великолепный двухэтажный  в память чудесного спасения Царской семьи во время крушения поезда в Борках 19 октября 1888// История русских обителей Афона в XIX-XX веках Троицкий П. Индрик, 2009. С.190</vt:lpstr>
      <vt:lpstr>          </vt:lpstr>
      <vt:lpstr>Братия монастыря Свт. Иоанна Златоустого Хиландарского монастыря с основателем Братства русских келий.</vt:lpstr>
      <vt:lpstr>Русские иконы Афона</vt:lpstr>
      <vt:lpstr>Презентация PowerPoint</vt:lpstr>
      <vt:lpstr>Великомученик Георгий, XIII в.  Афон, монастырь Великая Лавра </vt:lpstr>
      <vt:lpstr> Реставратор – О.Н. Алимова, сотрудница ГИМ</vt:lpstr>
      <vt:lpstr>Шелушение красочного слоя, значительные утраты живописи</vt:lpstr>
      <vt:lpstr>Презентация PowerPoint</vt:lpstr>
      <vt:lpstr>Замартынье на Топографической межевой карте Тамбовской губернии, сделанной под руководством генерал-лейтенанта А.И. Менде в 1862 г.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В. Гинзбург</dc:creator>
  <cp:lastModifiedBy>олег феофанов</cp:lastModifiedBy>
  <cp:revision>677</cp:revision>
  <dcterms:created xsi:type="dcterms:W3CDTF">2015-10-28T12:11:44Z</dcterms:created>
  <dcterms:modified xsi:type="dcterms:W3CDTF">2026-01-30T16:19:23Z</dcterms:modified>
</cp:coreProperties>
</file>