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69" r:id="rId3"/>
    <p:sldId id="270" r:id="rId4"/>
    <p:sldId id="271" r:id="rId5"/>
    <p:sldId id="260" r:id="rId6"/>
    <p:sldId id="265" r:id="rId7"/>
    <p:sldId id="263" r:id="rId8"/>
    <p:sldId id="273" r:id="rId9"/>
    <p:sldId id="274" r:id="rId10"/>
    <p:sldId id="275" r:id="rId11"/>
    <p:sldId id="276" r:id="rId12"/>
    <p:sldId id="277" r:id="rId13"/>
    <p:sldId id="272" r:id="rId14"/>
    <p:sldId id="280" r:id="rId15"/>
    <p:sldId id="281" r:id="rId16"/>
    <p:sldId id="282" r:id="rId17"/>
    <p:sldId id="278" r:id="rId18"/>
    <p:sldId id="283" r:id="rId19"/>
    <p:sldId id="264" r:id="rId20"/>
    <p:sldId id="259" r:id="rId21"/>
    <p:sldId id="258" r:id="rId22"/>
    <p:sldId id="285" r:id="rId23"/>
    <p:sldId id="284" r:id="rId24"/>
    <p:sldId id="286" r:id="rId25"/>
    <p:sldId id="287" r:id="rId26"/>
    <p:sldId id="290" r:id="rId27"/>
    <p:sldId id="289" r:id="rId28"/>
    <p:sldId id="288" r:id="rId29"/>
    <p:sldId id="291" r:id="rId30"/>
    <p:sldId id="293" r:id="rId31"/>
    <p:sldId id="261" r:id="rId32"/>
    <p:sldId id="267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46626-E9BB-441D-A8F6-AEA0EF421AB9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67819-BFA5-4243-8338-96BA46C03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2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67819-BFA5-4243-8338-96BA46C03C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77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67819-BFA5-4243-8338-96BA46C03CF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98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9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8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1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6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67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3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4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5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7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8. РОМАНОВСКИЕ\титульни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9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8. РОМАНОВСКИЕ\ЛИСТЫ\лист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" y="15187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7961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Лист </a:t>
            </a:r>
            <a:r>
              <a:rPr lang="ru-RU" b="1" dirty="0"/>
              <a:t>№ </a:t>
            </a:r>
            <a:r>
              <a:rPr lang="ru-RU" b="1" dirty="0" smtClean="0"/>
              <a:t>32 </a:t>
            </a:r>
            <a:r>
              <a:rPr lang="ru-RU" i="1" dirty="0" smtClean="0">
                <a:solidFill>
                  <a:srgbClr val="C00000"/>
                </a:solidFill>
              </a:rPr>
              <a:t>(стиль  и орфография оригинала сохранены)</a:t>
            </a:r>
          </a:p>
          <a:p>
            <a:pPr algn="just"/>
            <a:r>
              <a:rPr lang="ru-RU" dirty="0" smtClean="0"/>
              <a:t>1932 </a:t>
            </a:r>
            <a:r>
              <a:rPr lang="ru-RU" dirty="0"/>
              <a:t>года марта мес</a:t>
            </a:r>
            <a:r>
              <a:rPr lang="ru-RU" dirty="0" smtClean="0"/>
              <a:t>. 29 </a:t>
            </a:r>
            <a:r>
              <a:rPr lang="ru-RU" dirty="0"/>
              <a:t>дня я, начальник Лебедянского </a:t>
            </a:r>
            <a:r>
              <a:rPr lang="ru-RU" dirty="0" err="1" smtClean="0"/>
              <a:t>райотделения</a:t>
            </a:r>
            <a:r>
              <a:rPr lang="ru-RU" dirty="0" smtClean="0"/>
              <a:t> </a:t>
            </a:r>
            <a:r>
              <a:rPr lang="ru-RU" dirty="0"/>
              <a:t>ОГПУ </a:t>
            </a:r>
            <a:r>
              <a:rPr lang="ru-RU" dirty="0" smtClean="0"/>
              <a:t>(ФИО), допрашивал  </a:t>
            </a:r>
            <a:r>
              <a:rPr lang="ru-RU" dirty="0"/>
              <a:t>в </a:t>
            </a:r>
            <a:r>
              <a:rPr lang="ru-RU" dirty="0" smtClean="0"/>
              <a:t>качестве </a:t>
            </a:r>
            <a:r>
              <a:rPr lang="ru-RU" dirty="0" err="1" smtClean="0"/>
              <a:t>сви-детеля</a:t>
            </a:r>
            <a:r>
              <a:rPr lang="ru-RU" dirty="0" smtClean="0"/>
              <a:t> нижепоименованного гр-на А…, беспартийный</a:t>
            </a:r>
            <a:r>
              <a:rPr lang="ru-RU" dirty="0"/>
              <a:t>, </a:t>
            </a:r>
            <a:r>
              <a:rPr lang="ru-RU" dirty="0" err="1"/>
              <a:t>несудим</a:t>
            </a:r>
            <a:r>
              <a:rPr lang="ru-RU" dirty="0"/>
              <a:t> , псаломщик церкви гор</a:t>
            </a:r>
            <a:r>
              <a:rPr lang="ru-RU" dirty="0" smtClean="0"/>
              <a:t>. Лебедяни, который будучи </a:t>
            </a:r>
            <a:r>
              <a:rPr lang="ru-RU" dirty="0"/>
              <a:t>предупреждён в </a:t>
            </a:r>
            <a:r>
              <a:rPr lang="ru-RU" dirty="0" smtClean="0"/>
              <a:t>порядке ст.95 УК  Об ответ-</a:t>
            </a:r>
            <a:r>
              <a:rPr lang="ru-RU" dirty="0" err="1" smtClean="0"/>
              <a:t>ственности</a:t>
            </a:r>
            <a:r>
              <a:rPr lang="ru-RU" dirty="0" smtClean="0"/>
              <a:t>  за ложное показание, показал: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«… В </a:t>
            </a:r>
            <a:r>
              <a:rPr lang="ru-RU" dirty="0"/>
              <a:t>результате </a:t>
            </a:r>
            <a:r>
              <a:rPr lang="ru-RU" dirty="0" smtClean="0"/>
              <a:t>согласились (прим.: священники) </a:t>
            </a:r>
            <a:r>
              <a:rPr lang="ru-RU" dirty="0"/>
              <a:t>быть покорными, но на </a:t>
            </a:r>
            <a:r>
              <a:rPr lang="ru-RU" dirty="0" smtClean="0"/>
              <a:t>деле </a:t>
            </a:r>
            <a:r>
              <a:rPr lang="ru-RU" dirty="0"/>
              <a:t>нам надо готовить массы через своих </a:t>
            </a:r>
            <a:r>
              <a:rPr lang="ru-RU" dirty="0" smtClean="0"/>
              <a:t>священников </a:t>
            </a:r>
            <a:r>
              <a:rPr lang="ru-RU" dirty="0" err="1"/>
              <a:t>Тихоновцев</a:t>
            </a:r>
            <a:r>
              <a:rPr lang="ru-RU" dirty="0"/>
              <a:t> с тем, чтобы пробудить её </a:t>
            </a:r>
            <a:r>
              <a:rPr lang="ru-RU" dirty="0" smtClean="0"/>
              <a:t>сознание </a:t>
            </a:r>
            <a:r>
              <a:rPr lang="ru-RU" dirty="0"/>
              <a:t>против власти вести агитацию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/>
              <a:t>22/</a:t>
            </a:r>
            <a:r>
              <a:rPr lang="en-US" dirty="0"/>
              <a:t>II</a:t>
            </a:r>
            <a:r>
              <a:rPr lang="ru-RU" dirty="0"/>
              <a:t> или 23 /</a:t>
            </a:r>
            <a:r>
              <a:rPr lang="en-US" dirty="0"/>
              <a:t>II</a:t>
            </a:r>
            <a:r>
              <a:rPr lang="ru-RU" dirty="0"/>
              <a:t>  32 года в доме </a:t>
            </a:r>
            <a:r>
              <a:rPr lang="ru-RU" dirty="0" smtClean="0"/>
              <a:t>Романовского собрались </a:t>
            </a:r>
            <a:r>
              <a:rPr lang="ru-RU" dirty="0"/>
              <a:t>попы Бобров и </a:t>
            </a:r>
            <a:r>
              <a:rPr lang="ru-RU" dirty="0" err="1"/>
              <a:t>Волченский</a:t>
            </a:r>
            <a:r>
              <a:rPr lang="ru-RU" dirty="0"/>
              <a:t> где они рассуждали о войне на востоке.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апреле месяце 1931года для своих нужд я возил навоз для топки, в это время меня встретил </a:t>
            </a:r>
            <a:r>
              <a:rPr lang="ru-RU" dirty="0" smtClean="0"/>
              <a:t>Романовский В.К</a:t>
            </a:r>
            <a:r>
              <a:rPr lang="ru-RU" dirty="0"/>
              <a:t>., который говорил</a:t>
            </a:r>
            <a:r>
              <a:rPr lang="ru-RU" dirty="0" smtClean="0"/>
              <a:t>: …В </a:t>
            </a:r>
            <a:r>
              <a:rPr lang="ru-RU" dirty="0"/>
              <a:t>недалёком </a:t>
            </a:r>
            <a:r>
              <a:rPr lang="ru-RU" dirty="0" smtClean="0"/>
              <a:t>будущем </a:t>
            </a:r>
            <a:r>
              <a:rPr lang="ru-RU" dirty="0"/>
              <a:t>политика </a:t>
            </a:r>
            <a:r>
              <a:rPr lang="ru-RU" dirty="0" smtClean="0"/>
              <a:t>дол-</a:t>
            </a:r>
            <a:r>
              <a:rPr lang="ru-RU" dirty="0" err="1" smtClean="0"/>
              <a:t>жна</a:t>
            </a:r>
            <a:r>
              <a:rPr lang="ru-RU" dirty="0" smtClean="0"/>
              <a:t> </a:t>
            </a:r>
            <a:r>
              <a:rPr lang="ru-RU" dirty="0"/>
              <a:t>изменится и должен </a:t>
            </a:r>
            <a:r>
              <a:rPr lang="ru-RU" dirty="0" smtClean="0"/>
              <a:t>подуть </a:t>
            </a:r>
            <a:r>
              <a:rPr lang="ru-RU" dirty="0"/>
              <a:t>ветер с </a:t>
            </a:r>
            <a:r>
              <a:rPr lang="ru-RU" dirty="0" smtClean="0"/>
              <a:t>запада </a:t>
            </a:r>
            <a:r>
              <a:rPr lang="ru-RU" dirty="0"/>
              <a:t>юга и </a:t>
            </a:r>
            <a:r>
              <a:rPr lang="ru-RU" dirty="0" smtClean="0"/>
              <a:t>во-стока. И </a:t>
            </a:r>
            <a:r>
              <a:rPr lang="ru-RU" dirty="0"/>
              <a:t>этой власти не </a:t>
            </a:r>
            <a:r>
              <a:rPr lang="ru-RU" dirty="0" smtClean="0"/>
              <a:t>будит. Ведь </a:t>
            </a:r>
            <a:r>
              <a:rPr lang="ru-RU" dirty="0"/>
              <a:t>эта советская власть построена как дом на песке. при ветре всё </a:t>
            </a:r>
            <a:r>
              <a:rPr lang="ru-RU" dirty="0" smtClean="0"/>
              <a:t>разнесёт…».</a:t>
            </a:r>
          </a:p>
          <a:p>
            <a:pPr algn="just"/>
            <a:r>
              <a:rPr lang="ru-RU" dirty="0" smtClean="0"/>
              <a:t>(прим.: речь шла о китайско-</a:t>
            </a:r>
            <a:r>
              <a:rPr lang="ru-RU" dirty="0" err="1" smtClean="0"/>
              <a:t>манчжурских</a:t>
            </a:r>
            <a:r>
              <a:rPr lang="ru-RU" dirty="0" smtClean="0"/>
              <a:t> событиях, на которые священство возлагало большие надежды).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5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8. РОМАНОВСКИЕ\ЛИСТЫ\лист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2920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Лист </a:t>
            </a:r>
            <a:r>
              <a:rPr lang="ru-RU" b="1" dirty="0"/>
              <a:t>№ </a:t>
            </a:r>
            <a:r>
              <a:rPr lang="ru-RU" b="1" dirty="0" smtClean="0"/>
              <a:t>40</a:t>
            </a:r>
            <a:r>
              <a:rPr lang="ru-RU" dirty="0"/>
              <a:t> </a:t>
            </a:r>
            <a:r>
              <a:rPr lang="ru-RU" i="1" dirty="0">
                <a:solidFill>
                  <a:srgbClr val="C00000"/>
                </a:solidFill>
              </a:rPr>
              <a:t>(орфография </a:t>
            </a:r>
            <a:r>
              <a:rPr lang="ru-RU" i="1" dirty="0" smtClean="0">
                <a:solidFill>
                  <a:srgbClr val="C00000"/>
                </a:solidFill>
              </a:rPr>
              <a:t> и стиль </a:t>
            </a:r>
            <a:r>
              <a:rPr lang="ru-RU" i="1" dirty="0" err="1" smtClean="0">
                <a:solidFill>
                  <a:srgbClr val="C00000"/>
                </a:solidFill>
              </a:rPr>
              <a:t>оргинала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сохра-нены</a:t>
            </a:r>
            <a:r>
              <a:rPr lang="ru-RU" i="1" dirty="0" smtClean="0">
                <a:solidFill>
                  <a:srgbClr val="C00000"/>
                </a:solidFill>
              </a:rPr>
              <a:t>)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dirty="0" smtClean="0"/>
              <a:t>Протокол допроса</a:t>
            </a:r>
            <a:endParaRPr lang="ru-RU" dirty="0"/>
          </a:p>
          <a:p>
            <a:pPr algn="just"/>
            <a:r>
              <a:rPr lang="ru-RU" dirty="0" smtClean="0"/>
              <a:t>А…, из мещан гор. Лебедяни, служащий,  </a:t>
            </a:r>
            <a:r>
              <a:rPr lang="ru-RU" dirty="0" err="1" smtClean="0"/>
              <a:t>беспар-тейный</a:t>
            </a:r>
            <a:r>
              <a:rPr lang="ru-RU" dirty="0" smtClean="0"/>
              <a:t>, не судим, место службы - </a:t>
            </a:r>
            <a:r>
              <a:rPr lang="ru-RU" dirty="0" err="1" smtClean="0"/>
              <a:t>счетовой</a:t>
            </a:r>
            <a:r>
              <a:rPr lang="ru-RU" dirty="0" smtClean="0"/>
              <a:t> (прим.: счетовод) колхоза </a:t>
            </a:r>
            <a:r>
              <a:rPr lang="ru-RU" dirty="0"/>
              <a:t>Красные </a:t>
            </a:r>
            <a:r>
              <a:rPr lang="ru-RU" dirty="0" smtClean="0"/>
              <a:t>Кузнецы  по </a:t>
            </a:r>
            <a:r>
              <a:rPr lang="ru-RU" dirty="0"/>
              <a:t>существу дела </a:t>
            </a:r>
            <a:r>
              <a:rPr lang="ru-RU" dirty="0" smtClean="0"/>
              <a:t>показал:</a:t>
            </a:r>
          </a:p>
          <a:p>
            <a:pPr algn="just"/>
            <a:r>
              <a:rPr lang="ru-RU" dirty="0" smtClean="0"/>
              <a:t>«…Священника Романовского Вениамина знаю око-</a:t>
            </a:r>
            <a:r>
              <a:rPr lang="ru-RU" dirty="0" err="1" smtClean="0"/>
              <a:t>ло</a:t>
            </a:r>
            <a:r>
              <a:rPr lang="ru-RU" dirty="0" smtClean="0"/>
              <a:t> 30 лет. К Советской власти настроен явно </a:t>
            </a:r>
            <a:r>
              <a:rPr lang="ru-RU" dirty="0" err="1" smtClean="0"/>
              <a:t>контр-революционно</a:t>
            </a:r>
            <a:r>
              <a:rPr lang="ru-RU" dirty="0" smtClean="0"/>
              <a:t>, мне часто приходилось слушать его проповеди и  а/советские  выступления…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феврале 1931 года мне как прежнему певцу </a:t>
            </a:r>
            <a:r>
              <a:rPr lang="ru-RU" dirty="0" smtClean="0"/>
              <a:t>при-шлось </a:t>
            </a:r>
            <a:r>
              <a:rPr lang="ru-RU" dirty="0"/>
              <a:t>с Романовским беседовать на тему о </a:t>
            </a:r>
            <a:r>
              <a:rPr lang="ru-RU" dirty="0" smtClean="0"/>
              <a:t>рели-</a:t>
            </a:r>
            <a:r>
              <a:rPr lang="ru-RU" dirty="0" err="1" smtClean="0"/>
              <a:t>гиозности</a:t>
            </a:r>
            <a:r>
              <a:rPr lang="ru-RU" dirty="0" smtClean="0"/>
              <a:t> </a:t>
            </a:r>
            <a:r>
              <a:rPr lang="ru-RU" dirty="0"/>
              <a:t>в данный момент, который говорил; что хотя советская власть  и нападает на религию, но я уверен, что она существовала и будет существовать, а </a:t>
            </a:r>
            <a:r>
              <a:rPr lang="ru-RU" b="1" dirty="0">
                <a:solidFill>
                  <a:srgbClr val="C00000"/>
                </a:solidFill>
              </a:rPr>
              <a:t>самозванцы-коммунисты будут все уничтожены </a:t>
            </a:r>
            <a:r>
              <a:rPr lang="ru-RU" dirty="0"/>
              <a:t>(подчёркнуто красным) т-к всевышний покарает их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3 </a:t>
            </a:r>
            <a:r>
              <a:rPr lang="ru-RU" dirty="0"/>
              <a:t>марта 1932 года в доме Романовского </a:t>
            </a:r>
            <a:r>
              <a:rPr lang="ru-RU" dirty="0" err="1" smtClean="0"/>
              <a:t>присутство</a:t>
            </a:r>
            <a:r>
              <a:rPr lang="ru-RU" dirty="0"/>
              <a:t>-</a:t>
            </a:r>
            <a:r>
              <a:rPr lang="ru-RU" dirty="0" smtClean="0"/>
              <a:t>вали </a:t>
            </a:r>
            <a:r>
              <a:rPr lang="ru-RU" dirty="0"/>
              <a:t>священники: </a:t>
            </a:r>
            <a:r>
              <a:rPr lang="ru-RU" dirty="0" err="1"/>
              <a:t>Волченский</a:t>
            </a:r>
            <a:r>
              <a:rPr lang="ru-RU" dirty="0"/>
              <a:t> И.Г. и Бобров П.В., где присутствовал и я во время </a:t>
            </a:r>
            <a:r>
              <a:rPr lang="ru-RU" dirty="0" smtClean="0"/>
              <a:t>беседы…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9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8. РОМАНОВСКИЕ\ЛИСТЫ\лист 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9"/>
            <a:ext cx="9165704" cy="68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2920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Романовский В.К., взяв газету, в которой нашёл статью о </a:t>
            </a:r>
            <a:r>
              <a:rPr lang="ru-RU" dirty="0" err="1" smtClean="0"/>
              <a:t>манжурских</a:t>
            </a:r>
            <a:r>
              <a:rPr lang="ru-RU" dirty="0" smtClean="0"/>
              <a:t> событиях, где радостно </a:t>
            </a:r>
            <a:r>
              <a:rPr lang="ru-RU" dirty="0" err="1" smtClean="0"/>
              <a:t>отме</a:t>
            </a:r>
            <a:r>
              <a:rPr lang="ru-RU" dirty="0" smtClean="0"/>
              <a:t>-чал успехи японцев, вместе с тем говоря, что не-много коммунистам осталось царствовать, но пре-</a:t>
            </a:r>
            <a:r>
              <a:rPr lang="ru-RU" dirty="0" err="1" smtClean="0"/>
              <a:t>жде</a:t>
            </a:r>
            <a:r>
              <a:rPr lang="ru-RU" dirty="0" smtClean="0"/>
              <a:t> </a:t>
            </a:r>
            <a:r>
              <a:rPr lang="ru-RU" dirty="0"/>
              <a:t>чем Япония двинется на советскую власть то, внутри произойдут массовые восстания, </a:t>
            </a:r>
            <a:r>
              <a:rPr lang="ru-RU" dirty="0" smtClean="0"/>
              <a:t>мы </a:t>
            </a:r>
            <a:r>
              <a:rPr lang="ru-RU" dirty="0"/>
              <a:t>как православные и ненавидящие </a:t>
            </a:r>
            <a:r>
              <a:rPr lang="ru-RU" dirty="0" err="1"/>
              <a:t>соввласть</a:t>
            </a:r>
            <a:r>
              <a:rPr lang="ru-RU" dirty="0"/>
              <a:t>, </a:t>
            </a:r>
            <a:r>
              <a:rPr lang="ru-RU" b="1" dirty="0">
                <a:solidFill>
                  <a:srgbClr val="002060"/>
                </a:solidFill>
              </a:rPr>
              <a:t>с играем </a:t>
            </a:r>
            <a:r>
              <a:rPr lang="ru-RU" b="1" dirty="0" smtClean="0">
                <a:solidFill>
                  <a:srgbClr val="002060"/>
                </a:solidFill>
              </a:rPr>
              <a:t>не </a:t>
            </a:r>
            <a:r>
              <a:rPr lang="ru-RU" b="1" dirty="0">
                <a:solidFill>
                  <a:srgbClr val="002060"/>
                </a:solidFill>
              </a:rPr>
              <a:t>малую роль в этом движении</a:t>
            </a:r>
            <a:r>
              <a:rPr lang="ru-RU" dirty="0"/>
              <a:t> (подчёркнуто </a:t>
            </a:r>
            <a:r>
              <a:rPr lang="ru-RU" dirty="0" smtClean="0"/>
              <a:t>синим </a:t>
            </a:r>
            <a:r>
              <a:rPr lang="ru-RU" dirty="0"/>
              <a:t>карандашом</a:t>
            </a:r>
            <a:r>
              <a:rPr lang="ru-RU" dirty="0" smtClean="0"/>
              <a:t>). Присутствующие </a:t>
            </a:r>
            <a:r>
              <a:rPr lang="ru-RU" dirty="0"/>
              <a:t>священники, </a:t>
            </a:r>
            <a:r>
              <a:rPr lang="ru-RU" dirty="0" err="1"/>
              <a:t>Волченский</a:t>
            </a:r>
            <a:r>
              <a:rPr lang="ru-RU" dirty="0"/>
              <a:t> И.Г. и Бобров П.В. подтверждали слова Романовского и вполне были с ним согласны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Священник </a:t>
            </a:r>
            <a:r>
              <a:rPr lang="ru-RU" dirty="0"/>
              <a:t>Романовский 4 марта 1931 года </a:t>
            </a:r>
            <a:r>
              <a:rPr lang="ru-RU" dirty="0" err="1" smtClean="0"/>
              <a:t>участ-вуя</a:t>
            </a:r>
            <a:r>
              <a:rPr lang="ru-RU" dirty="0" smtClean="0"/>
              <a:t> </a:t>
            </a:r>
            <a:r>
              <a:rPr lang="ru-RU" dirty="0"/>
              <a:t>на похоронах колхозника Волкова Николая </a:t>
            </a:r>
            <a:r>
              <a:rPr lang="ru-RU" dirty="0" smtClean="0"/>
              <a:t>Ива-</a:t>
            </a:r>
            <a:r>
              <a:rPr lang="ru-RU" dirty="0" err="1" smtClean="0"/>
              <a:t>новича</a:t>
            </a:r>
            <a:r>
              <a:rPr lang="ru-RU" dirty="0"/>
              <a:t>, в присутствии 12 чел. колхозников, где </a:t>
            </a:r>
            <a:r>
              <a:rPr lang="ru-RU" dirty="0" smtClean="0"/>
              <a:t>при-</a:t>
            </a:r>
            <a:r>
              <a:rPr lang="ru-RU" dirty="0" err="1" smtClean="0"/>
              <a:t>сутствовал</a:t>
            </a:r>
            <a:r>
              <a:rPr lang="ru-RU" dirty="0" smtClean="0"/>
              <a:t> </a:t>
            </a:r>
            <a:r>
              <a:rPr lang="ru-RU" dirty="0"/>
              <a:t>и я высказался, что коммунисты </a:t>
            </a:r>
            <a:r>
              <a:rPr lang="ru-RU" dirty="0" err="1" smtClean="0"/>
              <a:t>заго-няют</a:t>
            </a:r>
            <a:r>
              <a:rPr lang="ru-RU" dirty="0" smtClean="0"/>
              <a:t> </a:t>
            </a:r>
            <a:r>
              <a:rPr lang="ru-RU" dirty="0"/>
              <a:t>насильно в колхозы, с целью поработить его, сделать из него рабов и вернуться к крепостному праву. Чтобы свернуть это иго необходимо всем сплотиться и восстать против коммунистов. Мы священники, как православные </a:t>
            </a:r>
            <a:r>
              <a:rPr lang="ru-RU" b="1" dirty="0">
                <a:solidFill>
                  <a:srgbClr val="C00000"/>
                </a:solidFill>
              </a:rPr>
              <a:t>не можем </a:t>
            </a:r>
            <a:r>
              <a:rPr lang="ru-RU" b="1" dirty="0" err="1" smtClean="0">
                <a:solidFill>
                  <a:srgbClr val="C00000"/>
                </a:solidFill>
              </a:rPr>
              <a:t>безуча-стно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отнестись к этому делу и в первую очередь </a:t>
            </a:r>
            <a:r>
              <a:rPr lang="ru-RU" b="1" dirty="0" smtClean="0">
                <a:solidFill>
                  <a:srgbClr val="C00000"/>
                </a:solidFill>
              </a:rPr>
              <a:t>присоединиться </a:t>
            </a:r>
            <a:r>
              <a:rPr lang="ru-RU" b="1" dirty="0">
                <a:solidFill>
                  <a:srgbClr val="C00000"/>
                </a:solidFill>
              </a:rPr>
              <a:t>к восстанию для спасения </a:t>
            </a:r>
            <a:r>
              <a:rPr lang="ru-RU" b="1" dirty="0" smtClean="0">
                <a:solidFill>
                  <a:srgbClr val="C00000"/>
                </a:solidFill>
              </a:rPr>
              <a:t>рели-</a:t>
            </a:r>
            <a:r>
              <a:rPr lang="ru-RU" b="1" dirty="0" err="1" smtClean="0">
                <a:solidFill>
                  <a:srgbClr val="C00000"/>
                </a:solidFill>
              </a:rPr>
              <a:t>гии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ru-RU" b="1" dirty="0" err="1">
                <a:solidFill>
                  <a:srgbClr val="C00000"/>
                </a:solidFill>
              </a:rPr>
              <a:t>хрестьянской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церкви».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ru-RU" dirty="0"/>
              <a:t>красным </a:t>
            </a:r>
            <a:r>
              <a:rPr lang="ru-RU" dirty="0" err="1" smtClean="0"/>
              <a:t>каранда-шом</a:t>
            </a:r>
            <a:r>
              <a:rPr lang="ru-RU" dirty="0" smtClean="0"/>
              <a:t> </a:t>
            </a:r>
            <a:r>
              <a:rPr lang="ru-RU" dirty="0"/>
              <a:t>– надпись следователя «9 факт</a:t>
            </a:r>
            <a:r>
              <a:rPr lang="ru-RU" dirty="0" smtClean="0"/>
              <a:t>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47880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После допросов свидетелей  наступил черёд  отца Вениамина.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следственное дело подшиты листы с </a:t>
            </a:r>
            <a:r>
              <a:rPr lang="ru-RU" dirty="0" err="1" smtClean="0"/>
              <a:t>прото</a:t>
            </a:r>
            <a:r>
              <a:rPr lang="ru-RU" dirty="0" smtClean="0"/>
              <a:t>-колами допросов:</a:t>
            </a:r>
            <a:endParaRPr lang="ru-RU" dirty="0"/>
          </a:p>
          <a:p>
            <a:pPr algn="just"/>
            <a:r>
              <a:rPr lang="ru-RU" b="1" dirty="0" smtClean="0"/>
              <a:t>Листы </a:t>
            </a:r>
            <a:r>
              <a:rPr lang="ru-RU" b="1" dirty="0"/>
              <a:t>№ </a:t>
            </a:r>
            <a:r>
              <a:rPr lang="ru-RU" b="1" dirty="0" smtClean="0"/>
              <a:t>№ 79 – 80 </a:t>
            </a:r>
            <a:r>
              <a:rPr lang="ru-RU" dirty="0" smtClean="0"/>
              <a:t> от  26 марта 1932г</a:t>
            </a:r>
          </a:p>
          <a:p>
            <a:pPr algn="just"/>
            <a:r>
              <a:rPr lang="ru-RU" b="1" dirty="0" smtClean="0"/>
              <a:t>Лист № 95  </a:t>
            </a:r>
            <a:r>
              <a:rPr lang="ru-RU" dirty="0" smtClean="0"/>
              <a:t>от 1 апреля 1932 г.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протоколе на  </a:t>
            </a:r>
            <a:r>
              <a:rPr lang="ru-RU" b="1" dirty="0" smtClean="0"/>
              <a:t>листе № 107  </a:t>
            </a:r>
            <a:r>
              <a:rPr lang="ru-RU" dirty="0" err="1" smtClean="0"/>
              <a:t>о.Вениамин</a:t>
            </a:r>
            <a:r>
              <a:rPr lang="ru-RU" dirty="0" smtClean="0"/>
              <a:t> в самом начале допроса  упоминает о визите к нему  в 1931 году епископа </a:t>
            </a:r>
            <a:r>
              <a:rPr lang="ru-RU" dirty="0" err="1" smtClean="0"/>
              <a:t>Уара</a:t>
            </a:r>
            <a:r>
              <a:rPr lang="ru-RU" dirty="0" smtClean="0"/>
              <a:t>; </a:t>
            </a:r>
            <a:r>
              <a:rPr lang="ru-RU" dirty="0" err="1" smtClean="0"/>
              <a:t>подтверж</a:t>
            </a:r>
            <a:r>
              <a:rPr lang="ru-RU" dirty="0" smtClean="0"/>
              <a:t>-дает ранее данные показания о встречах со священством в рамках своих обязанностей благочинного протоиерея, а также о содержа-</a:t>
            </a:r>
            <a:r>
              <a:rPr lang="ru-RU" dirty="0" err="1" smtClean="0"/>
              <a:t>нии</a:t>
            </a:r>
            <a:r>
              <a:rPr lang="ru-RU" dirty="0" smtClean="0"/>
              <a:t> разговоров  о </a:t>
            </a:r>
            <a:r>
              <a:rPr lang="ru-RU" dirty="0" err="1" smtClean="0"/>
              <a:t>непосильности</a:t>
            </a:r>
            <a:r>
              <a:rPr lang="ru-RU" dirty="0" smtClean="0"/>
              <a:t> </a:t>
            </a:r>
            <a:r>
              <a:rPr lang="ru-RU" dirty="0" err="1" smtClean="0"/>
              <a:t>государст</a:t>
            </a:r>
            <a:r>
              <a:rPr lang="ru-RU" dirty="0" smtClean="0"/>
              <a:t>-венных налогов.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Не добившись от благочинного признания в организации  и руководстве </a:t>
            </a:r>
            <a:r>
              <a:rPr lang="ru-RU" dirty="0" err="1" smtClean="0"/>
              <a:t>котрреволюцион</a:t>
            </a:r>
            <a:r>
              <a:rPr lang="ru-RU" dirty="0" smtClean="0"/>
              <a:t>-ной монархической организации, </a:t>
            </a:r>
            <a:r>
              <a:rPr lang="ru-RU" dirty="0" err="1" smtClean="0"/>
              <a:t>следова-тель</a:t>
            </a:r>
            <a:r>
              <a:rPr lang="ru-RU" dirty="0" smtClean="0"/>
              <a:t> применил к </a:t>
            </a:r>
            <a:r>
              <a:rPr lang="ru-RU" dirty="0" err="1" smtClean="0"/>
              <a:t>о.Вениамину</a:t>
            </a:r>
            <a:r>
              <a:rPr lang="ru-RU" dirty="0" smtClean="0"/>
              <a:t> методы </a:t>
            </a:r>
            <a:r>
              <a:rPr lang="ru-RU" dirty="0" err="1" smtClean="0"/>
              <a:t>физи-ческого</a:t>
            </a:r>
            <a:r>
              <a:rPr lang="ru-RU" dirty="0" smtClean="0"/>
              <a:t> воздействия.</a:t>
            </a:r>
          </a:p>
          <a:p>
            <a:pPr algn="just"/>
            <a:r>
              <a:rPr lang="ru-RU" dirty="0" smtClean="0"/>
              <a:t>От побоев батюшка стал терять зрение и через некоторое время  полностью ослеп.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3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211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Досадуя на подследственного за  </a:t>
            </a:r>
            <a:r>
              <a:rPr lang="ru-RU" dirty="0" err="1" smtClean="0"/>
              <a:t>неже-лание</a:t>
            </a:r>
            <a:r>
              <a:rPr lang="ru-RU" dirty="0" smtClean="0"/>
              <a:t> принять на себя предъявляемые обвинения, следователь, тем не менее, закрыл  так называемое  «дело </a:t>
            </a:r>
            <a:r>
              <a:rPr lang="ru-RU" dirty="0" err="1" smtClean="0"/>
              <a:t>вениа-миновцев</a:t>
            </a:r>
            <a:r>
              <a:rPr lang="ru-RU" dirty="0" smtClean="0"/>
              <a:t>»  (с тремя  дополнительными  обвиняемыми ) со следующей </a:t>
            </a:r>
            <a:r>
              <a:rPr lang="ru-RU" dirty="0" err="1" smtClean="0"/>
              <a:t>формули-ровкой</a:t>
            </a:r>
            <a:r>
              <a:rPr lang="ru-RU" dirty="0" smtClean="0"/>
              <a:t>:</a:t>
            </a:r>
          </a:p>
          <a:p>
            <a:pPr algn="just"/>
            <a:r>
              <a:rPr lang="ru-RU" dirty="0" smtClean="0"/>
              <a:t>«Последний  (</a:t>
            </a:r>
            <a:r>
              <a:rPr lang="ru-RU" dirty="0" err="1" smtClean="0"/>
              <a:t>о.Вениамин</a:t>
            </a:r>
            <a:r>
              <a:rPr lang="ru-RU" dirty="0" smtClean="0"/>
              <a:t>) ставил своей задачей  борьбу в </a:t>
            </a:r>
            <a:r>
              <a:rPr lang="ru-RU" dirty="0" err="1" smtClean="0"/>
              <a:t>Соввластью</a:t>
            </a:r>
            <a:r>
              <a:rPr lang="ru-RU" dirty="0" smtClean="0"/>
              <a:t> и её </a:t>
            </a:r>
            <a:r>
              <a:rPr lang="ru-RU" dirty="0" err="1" smtClean="0"/>
              <a:t>ме-роприятиями</a:t>
            </a:r>
            <a:r>
              <a:rPr lang="ru-RU" dirty="0" smtClean="0"/>
              <a:t>, объединив вокруг себя антисоветский элемент города и села  как-то торговцев, попов и монашек.</a:t>
            </a:r>
          </a:p>
          <a:p>
            <a:pPr algn="just"/>
            <a:r>
              <a:rPr lang="ru-RU" dirty="0" smtClean="0"/>
              <a:t>Ликвидированная к-р. церковно-</a:t>
            </a:r>
            <a:r>
              <a:rPr lang="ru-RU" dirty="0" err="1" smtClean="0"/>
              <a:t>монар</a:t>
            </a:r>
            <a:r>
              <a:rPr lang="ru-RU" dirty="0" smtClean="0"/>
              <a:t>-</a:t>
            </a:r>
            <a:r>
              <a:rPr lang="ru-RU" dirty="0" err="1" smtClean="0"/>
              <a:t>хическая</a:t>
            </a:r>
            <a:r>
              <a:rPr lang="ru-RU" dirty="0" smtClean="0"/>
              <a:t>  группировка  вела активную агитацию решительно против всех </a:t>
            </a:r>
            <a:r>
              <a:rPr lang="ru-RU" dirty="0" err="1" smtClean="0"/>
              <a:t>меро</a:t>
            </a:r>
            <a:r>
              <a:rPr lang="ru-RU" dirty="0" smtClean="0"/>
              <a:t>-приятий </a:t>
            </a:r>
            <a:r>
              <a:rPr lang="ru-RU" dirty="0" err="1" smtClean="0"/>
              <a:t>Соввласти</a:t>
            </a:r>
            <a:r>
              <a:rPr lang="ru-RU" dirty="0" smtClean="0"/>
              <a:t>, проводимых ею в деревне и городе, в особенности против коллективизации, используя </a:t>
            </a:r>
            <a:r>
              <a:rPr lang="ru-RU" dirty="0" err="1" smtClean="0"/>
              <a:t>религиоз-ные</a:t>
            </a:r>
            <a:r>
              <a:rPr lang="ru-RU" dirty="0" smtClean="0"/>
              <a:t> предрассудки масс…».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следовало обвинение в  рас-</a:t>
            </a:r>
            <a:r>
              <a:rPr lang="ru-RU" dirty="0" err="1" smtClean="0"/>
              <a:t>пространении</a:t>
            </a:r>
            <a:r>
              <a:rPr lang="ru-RU" dirty="0" smtClean="0"/>
              <a:t> провокационных слухов о скором конце советской  власти…</a:t>
            </a:r>
            <a:endParaRPr lang="ru-RU" dirty="0"/>
          </a:p>
        </p:txBody>
      </p:sp>
      <p:pic>
        <p:nvPicPr>
          <p:cNvPr id="2050" name="Picture 2" descr="D:\8. РОМАНОВСКИЕ\ЛИСТЫ\лист 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3"/>
            <a:ext cx="9144000" cy="68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8. РОМАНОВСКИЕ\ЛИСТЫ\лист 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8. РОМАНОВСКИЕ\ЛИСТЫ\лист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7" y="-11700"/>
            <a:ext cx="9161258" cy="68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5633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Позже, 2 июля 1937 года, на основании ре-</a:t>
            </a:r>
            <a:r>
              <a:rPr lang="ru-RU" dirty="0" err="1" smtClean="0"/>
              <a:t>шений</a:t>
            </a:r>
            <a:r>
              <a:rPr lang="ru-RU" dirty="0" smtClean="0"/>
              <a:t> июньского Пленума </a:t>
            </a:r>
            <a:r>
              <a:rPr lang="ru-RU" dirty="0"/>
              <a:t>ЦК ВКП(б),  </a:t>
            </a:r>
            <a:r>
              <a:rPr lang="ru-RU" dirty="0" smtClean="0"/>
              <a:t>за-крепившего за органами </a:t>
            </a:r>
            <a:r>
              <a:rPr lang="ru-RU" dirty="0"/>
              <a:t>НКВД </a:t>
            </a:r>
            <a:r>
              <a:rPr lang="ru-RU" dirty="0" err="1" smtClean="0"/>
              <a:t>чрезвычай-ные</a:t>
            </a:r>
            <a:r>
              <a:rPr lang="ru-RU" dirty="0" smtClean="0"/>
              <a:t> полномочия,  Политбюро примет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По-становление</a:t>
            </a:r>
            <a:r>
              <a:rPr lang="ru-RU" b="1" dirty="0" smtClean="0">
                <a:solidFill>
                  <a:srgbClr val="C00000"/>
                </a:solidFill>
              </a:rPr>
              <a:t> об антисоветских элементах». </a:t>
            </a:r>
          </a:p>
          <a:p>
            <a:pPr algn="just"/>
            <a:r>
              <a:rPr lang="ru-RU" dirty="0" smtClean="0"/>
              <a:t>А до 1937 года фактически те же «тройки» выполняли сходные задачи, </a:t>
            </a:r>
            <a:r>
              <a:rPr lang="ru-RU" dirty="0" err="1" smtClean="0"/>
              <a:t>внесудебно</a:t>
            </a:r>
            <a:r>
              <a:rPr lang="ru-RU" dirty="0" smtClean="0"/>
              <a:t> решая судьбу политически </a:t>
            </a:r>
            <a:r>
              <a:rPr lang="ru-RU" dirty="0" err="1" smtClean="0"/>
              <a:t>неблагонадёж-ных</a:t>
            </a:r>
            <a:r>
              <a:rPr lang="ru-RU" dirty="0" smtClean="0"/>
              <a:t> для новой власти членов общества  в форме Особого совещания. 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Лист </a:t>
            </a:r>
            <a:r>
              <a:rPr lang="ru-RU" b="1" dirty="0"/>
              <a:t>№ </a:t>
            </a:r>
            <a:r>
              <a:rPr lang="ru-RU" b="1" dirty="0" smtClean="0"/>
              <a:t>135  </a:t>
            </a:r>
          </a:p>
          <a:p>
            <a:pPr algn="just"/>
            <a:r>
              <a:rPr lang="ru-RU" dirty="0" smtClean="0"/>
              <a:t>ВЫПИСКА </a:t>
            </a:r>
            <a:r>
              <a:rPr lang="ru-RU" dirty="0"/>
              <a:t>ИЗ </a:t>
            </a:r>
            <a:r>
              <a:rPr lang="ru-RU" dirty="0" smtClean="0"/>
              <a:t>ПРОТОКОЛА заседания </a:t>
            </a:r>
            <a:r>
              <a:rPr lang="ru-RU" dirty="0"/>
              <a:t>Тройки ПП ОГПУ по ЦЧО по внесудебному </a:t>
            </a:r>
            <a:r>
              <a:rPr lang="ru-RU" dirty="0" err="1" smtClean="0"/>
              <a:t>рассмот</a:t>
            </a:r>
            <a:r>
              <a:rPr lang="ru-RU" dirty="0" smtClean="0"/>
              <a:t>-рению дел  26 </a:t>
            </a:r>
            <a:r>
              <a:rPr lang="ru-RU" dirty="0"/>
              <a:t>мая 1932 </a:t>
            </a:r>
            <a:r>
              <a:rPr lang="ru-RU" dirty="0" smtClean="0"/>
              <a:t>г</a:t>
            </a:r>
          </a:p>
          <a:p>
            <a:pPr algn="just"/>
            <a:r>
              <a:rPr lang="ru-RU" b="1" dirty="0" smtClean="0"/>
              <a:t>СЛУШАЛИ:  </a:t>
            </a:r>
            <a:r>
              <a:rPr lang="ru-RU" dirty="0" smtClean="0"/>
              <a:t>Дело</a:t>
            </a:r>
            <a:r>
              <a:rPr lang="ru-RU" dirty="0"/>
              <a:t>№ 16345 по </a:t>
            </a:r>
            <a:r>
              <a:rPr lang="ru-RU" dirty="0" err="1" smtClean="0"/>
              <a:t>обвин</a:t>
            </a:r>
            <a:r>
              <a:rPr lang="ru-RU" dirty="0" smtClean="0"/>
              <a:t>. Рома-</a:t>
            </a:r>
            <a:r>
              <a:rPr lang="ru-RU" dirty="0" err="1" smtClean="0"/>
              <a:t>новского</a:t>
            </a:r>
            <a:r>
              <a:rPr lang="ru-RU" dirty="0" smtClean="0"/>
              <a:t> Вениамина Константиновича по 58-10 </a:t>
            </a:r>
            <a:r>
              <a:rPr lang="ru-RU" dirty="0"/>
              <a:t>ст. </a:t>
            </a:r>
            <a:r>
              <a:rPr lang="ru-RU" dirty="0" smtClean="0"/>
              <a:t>УК.  Секретарь </a:t>
            </a:r>
            <a:r>
              <a:rPr lang="ru-RU" dirty="0"/>
              <a:t>Тройки </a:t>
            </a:r>
            <a:r>
              <a:rPr lang="ru-RU" i="1" dirty="0" smtClean="0"/>
              <a:t>(</a:t>
            </a:r>
            <a:r>
              <a:rPr lang="ru-RU" i="1" dirty="0"/>
              <a:t>крупная подпись </a:t>
            </a:r>
            <a:r>
              <a:rPr lang="ru-RU" i="1" dirty="0" smtClean="0"/>
              <a:t>красным </a:t>
            </a:r>
            <a:r>
              <a:rPr lang="ru-RU" i="1" dirty="0"/>
              <a:t>карандашом</a:t>
            </a:r>
            <a:r>
              <a:rPr lang="ru-RU" i="1" dirty="0" smtClean="0"/>
              <a:t>) </a:t>
            </a:r>
            <a:r>
              <a:rPr lang="ru-RU" dirty="0" smtClean="0"/>
              <a:t>печать</a:t>
            </a:r>
          </a:p>
          <a:p>
            <a:pPr algn="just"/>
            <a:r>
              <a:rPr lang="ru-RU" b="1" dirty="0" smtClean="0"/>
              <a:t>ПОСТАНОВИЛИ: </a:t>
            </a:r>
            <a:r>
              <a:rPr lang="ru-RU" dirty="0" smtClean="0"/>
              <a:t>Романовского Вениамина Константиновича – выслать </a:t>
            </a:r>
            <a:r>
              <a:rPr lang="ru-RU" dirty="0"/>
              <a:t>через ПП </a:t>
            </a:r>
            <a:r>
              <a:rPr lang="ru-RU" dirty="0" smtClean="0"/>
              <a:t>ОГПУ в </a:t>
            </a:r>
            <a:r>
              <a:rPr lang="ru-RU" dirty="0"/>
              <a:t>Северный край, </a:t>
            </a:r>
            <a:r>
              <a:rPr lang="ru-RU" dirty="0" smtClean="0"/>
              <a:t>сроком на </a:t>
            </a:r>
            <a:r>
              <a:rPr lang="ru-RU" dirty="0"/>
              <a:t>ТРИ года, считая </a:t>
            </a:r>
            <a:r>
              <a:rPr lang="ru-RU" dirty="0" smtClean="0"/>
              <a:t>срок с </a:t>
            </a:r>
            <a:r>
              <a:rPr lang="ru-RU" dirty="0"/>
              <a:t>25/  - 32г</a:t>
            </a:r>
            <a:r>
              <a:rPr lang="ru-RU" dirty="0" smtClean="0"/>
              <a:t>. К </a:t>
            </a:r>
            <a:r>
              <a:rPr lang="ru-RU" dirty="0"/>
              <a:t>месту ссылки направить этапом</a:t>
            </a:r>
            <a:r>
              <a:rPr lang="ru-RU" dirty="0" smtClean="0"/>
              <a:t>. Дело </a:t>
            </a:r>
            <a:r>
              <a:rPr lang="ru-RU" dirty="0"/>
              <a:t>сдать в архив</a:t>
            </a:r>
            <a:r>
              <a:rPr lang="ru-RU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42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Ссылку отец Вениамин  </a:t>
            </a:r>
            <a:r>
              <a:rPr lang="ru-RU" dirty="0"/>
              <a:t>отбывал в </a:t>
            </a:r>
            <a:r>
              <a:rPr lang="ru-RU" dirty="0" err="1" smtClean="0"/>
              <a:t>г.Котласе</a:t>
            </a:r>
            <a:r>
              <a:rPr lang="ru-RU" dirty="0" smtClean="0"/>
              <a:t> </a:t>
            </a:r>
            <a:r>
              <a:rPr lang="ru-RU" dirty="0"/>
              <a:t>Архангельской </a:t>
            </a:r>
            <a:r>
              <a:rPr lang="ru-RU" dirty="0" smtClean="0"/>
              <a:t>области , в 600 </a:t>
            </a:r>
            <a:r>
              <a:rPr lang="ru-RU" dirty="0"/>
              <a:t>км </a:t>
            </a:r>
            <a:r>
              <a:rPr lang="ru-RU" dirty="0" smtClean="0"/>
              <a:t>юго-</a:t>
            </a:r>
            <a:r>
              <a:rPr lang="ru-RU" dirty="0" err="1" smtClean="0"/>
              <a:t>восточ</a:t>
            </a:r>
            <a:r>
              <a:rPr lang="ru-RU" dirty="0" smtClean="0"/>
              <a:t>-нее </a:t>
            </a:r>
            <a:r>
              <a:rPr lang="ru-RU" dirty="0"/>
              <a:t>Архангельска</a:t>
            </a:r>
            <a:r>
              <a:rPr lang="ru-RU" dirty="0" smtClean="0"/>
              <a:t>. Многие сосланные остались  лежать  в </a:t>
            </a:r>
            <a:r>
              <a:rPr lang="ru-RU" dirty="0"/>
              <a:t>т</a:t>
            </a:r>
            <a:r>
              <a:rPr lang="ru-RU" dirty="0" smtClean="0"/>
              <a:t>ой земле, на кладбище  с род-</a:t>
            </a:r>
            <a:r>
              <a:rPr lang="ru-RU" dirty="0" err="1" smtClean="0"/>
              <a:t>ным</a:t>
            </a:r>
            <a:r>
              <a:rPr lang="ru-RU" dirty="0" smtClean="0"/>
              <a:t> русским  названием </a:t>
            </a:r>
            <a:r>
              <a:rPr lang="ru-RU" dirty="0" err="1" smtClean="0"/>
              <a:t>Макариха</a:t>
            </a:r>
            <a:r>
              <a:rPr lang="ru-RU" dirty="0" smtClean="0"/>
              <a:t>: тяжкий труд  в исправительно</a:t>
            </a:r>
            <a:r>
              <a:rPr lang="ru-RU" dirty="0"/>
              <a:t>-</a:t>
            </a:r>
            <a:r>
              <a:rPr lang="ru-RU" dirty="0" smtClean="0"/>
              <a:t>трудовых лагерях </a:t>
            </a:r>
            <a:r>
              <a:rPr lang="ru-RU" dirty="0"/>
              <a:t>(по </a:t>
            </a:r>
            <a:r>
              <a:rPr lang="ru-RU" dirty="0" err="1"/>
              <a:t>Варламу</a:t>
            </a:r>
            <a:r>
              <a:rPr lang="ru-RU" dirty="0"/>
              <a:t> </a:t>
            </a:r>
            <a:r>
              <a:rPr lang="ru-RU" dirty="0" smtClean="0"/>
              <a:t>Шаламову </a:t>
            </a:r>
            <a:r>
              <a:rPr lang="ru-RU" dirty="0"/>
              <a:t>– «</a:t>
            </a:r>
            <a:r>
              <a:rPr lang="ru-RU" dirty="0" smtClean="0"/>
              <a:t>истребительно-трудовых</a:t>
            </a:r>
            <a:r>
              <a:rPr lang="ru-RU" dirty="0"/>
              <a:t>») </a:t>
            </a:r>
            <a:r>
              <a:rPr lang="ru-RU" dirty="0" smtClean="0"/>
              <a:t> был по силам далеко не каждому…</a:t>
            </a:r>
          </a:p>
        </p:txBody>
      </p:sp>
      <p:pic>
        <p:nvPicPr>
          <p:cNvPr id="1026" name="Picture 2" descr="D:\8. РОМАНОВСКИЕ\ЛИСТЫ\лст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8. РОМАНОВСКИЕ\ЛИСТЫ\лист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39" y="-42511"/>
            <a:ext cx="9164739" cy="68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Как карательная система </a:t>
            </a:r>
            <a:r>
              <a:rPr lang="ru-RU" dirty="0" smtClean="0"/>
              <a:t> в течение трёх лет  использовала слепого </a:t>
            </a:r>
            <a:r>
              <a:rPr lang="ru-RU" dirty="0"/>
              <a:t>священника, остаётся тайной. </a:t>
            </a:r>
            <a:r>
              <a:rPr lang="ru-RU" dirty="0" smtClean="0"/>
              <a:t>Твёрдо </a:t>
            </a:r>
            <a:r>
              <a:rPr lang="ru-RU" dirty="0"/>
              <a:t>известно одно: неработающие  зэки  питания не получали, а отец </a:t>
            </a:r>
            <a:r>
              <a:rPr lang="ru-RU" dirty="0" err="1" smtClean="0"/>
              <a:t>Вениа</a:t>
            </a:r>
            <a:r>
              <a:rPr lang="ru-RU" dirty="0" smtClean="0"/>
              <a:t>-мин, милостью </a:t>
            </a:r>
            <a:r>
              <a:rPr lang="ru-RU" dirty="0"/>
              <a:t>Божьей, </a:t>
            </a:r>
            <a:r>
              <a:rPr lang="ru-RU" dirty="0" smtClean="0"/>
              <a:t>остался жив. Под  холмиками  мемориального кладбища  Мака-</a:t>
            </a:r>
            <a:r>
              <a:rPr lang="ru-RU" dirty="0" err="1" smtClean="0"/>
              <a:t>риха</a:t>
            </a:r>
            <a:r>
              <a:rPr lang="ru-RU" dirty="0" smtClean="0"/>
              <a:t>  остались  лежать другие… А он, отбыв срок и вернувшись на родину, жил  в  </a:t>
            </a:r>
            <a:r>
              <a:rPr lang="ru-RU" dirty="0" err="1" smtClean="0"/>
              <a:t>г.Лебедя</a:t>
            </a:r>
            <a:r>
              <a:rPr lang="ru-RU" dirty="0" smtClean="0"/>
              <a:t>-ни </a:t>
            </a:r>
            <a:r>
              <a:rPr lang="ru-RU" dirty="0"/>
              <a:t>- у дочерей. </a:t>
            </a:r>
          </a:p>
        </p:txBody>
      </p:sp>
    </p:spTree>
    <p:extLst>
      <p:ext uri="{BB962C8B-B14F-4D97-AF65-F5344CB8AC3E}">
        <p14:creationId xmlns:p14="http://schemas.microsoft.com/office/powerpoint/2010/main" val="20558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8. РОМАНОВСКИЕ\ЛИСТЫ\лист 18г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851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1937 году был </a:t>
            </a:r>
            <a:r>
              <a:rPr lang="ru-RU" dirty="0" smtClean="0"/>
              <a:t>о. Вениамин </a:t>
            </a:r>
            <a:r>
              <a:rPr lang="ru-RU" dirty="0" smtClean="0"/>
              <a:t>был арестован </a:t>
            </a:r>
            <a:r>
              <a:rPr lang="ru-RU" dirty="0"/>
              <a:t>повторно.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1992 </a:t>
            </a:r>
            <a:r>
              <a:rPr lang="ru-RU" dirty="0" smtClean="0"/>
              <a:t>г. его сын </a:t>
            </a:r>
            <a:r>
              <a:rPr lang="ru-RU" dirty="0"/>
              <a:t>Николай </a:t>
            </a:r>
            <a:r>
              <a:rPr lang="ru-RU" dirty="0" err="1" smtClean="0"/>
              <a:t>Вениами-нович</a:t>
            </a:r>
            <a:r>
              <a:rPr lang="ru-RU" dirty="0"/>
              <a:t>, известный советский и </a:t>
            </a:r>
            <a:r>
              <a:rPr lang="ru-RU" dirty="0" smtClean="0"/>
              <a:t>рос-</a:t>
            </a:r>
            <a:r>
              <a:rPr lang="ru-RU" dirty="0" err="1" smtClean="0"/>
              <a:t>сийский</a:t>
            </a:r>
            <a:r>
              <a:rPr lang="ru-RU" dirty="0" smtClean="0"/>
              <a:t> </a:t>
            </a:r>
            <a:r>
              <a:rPr lang="ru-RU" dirty="0"/>
              <a:t>хоровой дирижёр, </a:t>
            </a:r>
            <a:r>
              <a:rPr lang="ru-RU" dirty="0" err="1" smtClean="0"/>
              <a:t>профес</a:t>
            </a:r>
            <a:r>
              <a:rPr lang="ru-RU" dirty="0" smtClean="0"/>
              <a:t>-сор </a:t>
            </a:r>
            <a:r>
              <a:rPr lang="ru-RU" dirty="0"/>
              <a:t>Санкт-Петербургской </a:t>
            </a:r>
            <a:r>
              <a:rPr lang="ru-RU" dirty="0" err="1" smtClean="0"/>
              <a:t>консерва</a:t>
            </a:r>
            <a:r>
              <a:rPr lang="ru-RU" dirty="0" smtClean="0"/>
              <a:t>-тории</a:t>
            </a:r>
            <a:r>
              <a:rPr lang="ru-RU" dirty="0"/>
              <a:t>, </a:t>
            </a:r>
            <a:r>
              <a:rPr lang="ru-RU" dirty="0" smtClean="0"/>
              <a:t>в </a:t>
            </a:r>
            <a:r>
              <a:rPr lang="ru-RU" dirty="0"/>
              <a:t>Воронеже </a:t>
            </a:r>
            <a:r>
              <a:rPr lang="ru-RU" dirty="0" smtClean="0"/>
              <a:t>ознакомился </a:t>
            </a:r>
            <a:r>
              <a:rPr lang="ru-RU" dirty="0"/>
              <a:t>с его судебным </a:t>
            </a:r>
            <a:r>
              <a:rPr lang="ru-RU" dirty="0" smtClean="0"/>
              <a:t>делом, в котором, по его словам, </a:t>
            </a:r>
            <a:r>
              <a:rPr lang="ru-RU" b="1" dirty="0" smtClean="0">
                <a:solidFill>
                  <a:srgbClr val="C00000"/>
                </a:solidFill>
              </a:rPr>
              <a:t>«… всё зафиксировано</a:t>
            </a:r>
            <a:r>
              <a:rPr lang="ru-RU" b="1" dirty="0">
                <a:solidFill>
                  <a:srgbClr val="C00000"/>
                </a:solidFill>
              </a:rPr>
              <a:t>: его арест 06.11.1937 года, </a:t>
            </a:r>
            <a:r>
              <a:rPr lang="ru-RU" b="1" dirty="0" err="1" smtClean="0">
                <a:solidFill>
                  <a:srgbClr val="C00000"/>
                </a:solidFill>
              </a:rPr>
              <a:t>прото</a:t>
            </a:r>
            <a:r>
              <a:rPr lang="ru-RU" b="1" dirty="0" smtClean="0">
                <a:solidFill>
                  <a:srgbClr val="C00000"/>
                </a:solidFill>
              </a:rPr>
              <a:t>-колы </a:t>
            </a:r>
            <a:r>
              <a:rPr lang="ru-RU" b="1" dirty="0">
                <a:solidFill>
                  <a:srgbClr val="C00000"/>
                </a:solidFill>
              </a:rPr>
              <a:t>обыска, допроса – с нелепыми </a:t>
            </a:r>
            <a:r>
              <a:rPr lang="ru-RU" b="1" dirty="0" smtClean="0">
                <a:solidFill>
                  <a:srgbClr val="C00000"/>
                </a:solidFill>
              </a:rPr>
              <a:t>обвинениями </a:t>
            </a:r>
            <a:r>
              <a:rPr lang="ru-RU" b="1" dirty="0">
                <a:solidFill>
                  <a:srgbClr val="C00000"/>
                </a:solidFill>
              </a:rPr>
              <a:t>в </a:t>
            </a:r>
            <a:r>
              <a:rPr lang="ru-RU" b="1" dirty="0" smtClean="0">
                <a:solidFill>
                  <a:srgbClr val="C00000"/>
                </a:solidFill>
              </a:rPr>
              <a:t>антисоветской про-</a:t>
            </a:r>
            <a:r>
              <a:rPr lang="ru-RU" b="1" dirty="0" err="1" smtClean="0">
                <a:solidFill>
                  <a:srgbClr val="C00000"/>
                </a:solidFill>
              </a:rPr>
              <a:t>паганде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(а </a:t>
            </a:r>
            <a:r>
              <a:rPr lang="ru-RU" b="1" dirty="0" smtClean="0">
                <a:solidFill>
                  <a:srgbClr val="C00000"/>
                </a:solidFill>
              </a:rPr>
              <a:t>папа – совершенно </a:t>
            </a:r>
            <a:r>
              <a:rPr lang="ru-RU" b="1" dirty="0">
                <a:solidFill>
                  <a:srgbClr val="C00000"/>
                </a:solidFill>
              </a:rPr>
              <a:t>слепой – жил у Аси и Олечки в чулане, ни с кем не </a:t>
            </a:r>
            <a:r>
              <a:rPr lang="ru-RU" b="1" dirty="0" smtClean="0">
                <a:solidFill>
                  <a:srgbClr val="C00000"/>
                </a:solidFill>
              </a:rPr>
              <a:t>общался</a:t>
            </a:r>
            <a:r>
              <a:rPr lang="ru-RU" b="1" dirty="0">
                <a:solidFill>
                  <a:srgbClr val="C00000"/>
                </a:solidFill>
              </a:rPr>
              <a:t>).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Затем решение </a:t>
            </a:r>
            <a:r>
              <a:rPr lang="ru-RU" b="1" dirty="0">
                <a:solidFill>
                  <a:srgbClr val="C00000"/>
                </a:solidFill>
              </a:rPr>
              <a:t>«тройки» - </a:t>
            </a:r>
            <a:r>
              <a:rPr lang="ru-RU" b="1" dirty="0" smtClean="0">
                <a:solidFill>
                  <a:srgbClr val="C00000"/>
                </a:solidFill>
              </a:rPr>
              <a:t>рас-стрелять </a:t>
            </a:r>
            <a:r>
              <a:rPr lang="ru-RU" b="1" dirty="0">
                <a:solidFill>
                  <a:srgbClr val="C00000"/>
                </a:solidFill>
              </a:rPr>
              <a:t>и справка об </a:t>
            </a:r>
            <a:r>
              <a:rPr lang="ru-RU" b="1" dirty="0" smtClean="0">
                <a:solidFill>
                  <a:srgbClr val="C00000"/>
                </a:solidFill>
              </a:rPr>
              <a:t>исполнении приговора </a:t>
            </a:r>
            <a:r>
              <a:rPr lang="ru-RU" b="1" dirty="0">
                <a:solidFill>
                  <a:srgbClr val="C00000"/>
                </a:solidFill>
              </a:rPr>
              <a:t>22.11.1937 года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Протоиерей Вениамин </a:t>
            </a:r>
            <a:r>
              <a:rPr lang="ru-RU" dirty="0" err="1" smtClean="0"/>
              <a:t>Константино-вич</a:t>
            </a:r>
            <a:r>
              <a:rPr lang="ru-RU" dirty="0" smtClean="0"/>
              <a:t> Романовский  был </a:t>
            </a:r>
            <a:r>
              <a:rPr lang="ru-RU" dirty="0" err="1" smtClean="0"/>
              <a:t>реабилитиро-ван</a:t>
            </a:r>
            <a:r>
              <a:rPr lang="ru-RU" dirty="0" smtClean="0"/>
              <a:t> </a:t>
            </a:r>
            <a:r>
              <a:rPr lang="ru-RU" dirty="0"/>
              <a:t>12.06.1989 г. </a:t>
            </a:r>
            <a:r>
              <a:rPr lang="ru-RU" dirty="0" smtClean="0"/>
              <a:t>на </a:t>
            </a:r>
            <a:r>
              <a:rPr lang="ru-RU" dirty="0"/>
              <a:t>основании 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ст.1 Указа </a:t>
            </a:r>
            <a:r>
              <a:rPr lang="ru-RU" dirty="0"/>
              <a:t>Президиума Верховного Совета СССР от 16.01.1989 года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7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8. РОМАНОВСКИЕ\ЛИСТЫ\лист 1 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</a:t>
            </a:r>
            <a:r>
              <a:rPr lang="ru-RU" dirty="0" smtClean="0"/>
              <a:t>рагические </a:t>
            </a:r>
            <a:r>
              <a:rPr lang="ru-RU" dirty="0"/>
              <a:t>события 20-30-х годов </a:t>
            </a:r>
            <a:r>
              <a:rPr lang="ru-RU" dirty="0" smtClean="0"/>
              <a:t>ХХ </a:t>
            </a:r>
            <a:r>
              <a:rPr lang="ru-RU" dirty="0" smtClean="0"/>
              <a:t>века потрясли </a:t>
            </a:r>
            <a:r>
              <a:rPr lang="ru-RU" dirty="0"/>
              <a:t>спокойную, размеренную жизнь </a:t>
            </a:r>
            <a:r>
              <a:rPr lang="ru-RU" dirty="0" smtClean="0"/>
              <a:t>уездного </a:t>
            </a:r>
            <a:r>
              <a:rPr lang="ru-RU" dirty="0"/>
              <a:t>города Лебедяни – с </a:t>
            </a:r>
            <a:r>
              <a:rPr lang="ru-RU" dirty="0" smtClean="0"/>
              <a:t>её церквями</a:t>
            </a:r>
            <a:r>
              <a:rPr lang="ru-RU" dirty="0"/>
              <a:t>, </a:t>
            </a:r>
            <a:r>
              <a:rPr lang="ru-RU" dirty="0" smtClean="0"/>
              <a:t>торговыми </a:t>
            </a:r>
            <a:r>
              <a:rPr lang="ru-RU" dirty="0"/>
              <a:t>рядами</a:t>
            </a:r>
            <a:r>
              <a:rPr lang="ru-RU" dirty="0" smtClean="0"/>
              <a:t>, двухэтажными </a:t>
            </a:r>
            <a:r>
              <a:rPr lang="ru-RU" dirty="0" err="1" smtClean="0"/>
              <a:t>общест</a:t>
            </a:r>
            <a:r>
              <a:rPr lang="ru-RU" dirty="0" smtClean="0"/>
              <a:t>-венными </a:t>
            </a:r>
            <a:r>
              <a:rPr lang="ru-RU" dirty="0" smtClean="0"/>
              <a:t>зданиями</a:t>
            </a:r>
            <a:r>
              <a:rPr lang="ru-RU" dirty="0" smtClean="0"/>
              <a:t>, конскими ярмарками и ипподромом, купеческими особняками и флигелями с балкончиками </a:t>
            </a:r>
            <a:r>
              <a:rPr lang="ru-RU" dirty="0"/>
              <a:t>на первых этажах, выходящими прямо на </a:t>
            </a:r>
            <a:r>
              <a:rPr lang="ru-RU" dirty="0" smtClean="0"/>
              <a:t>улицу.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0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8. РОМАНОВСКИЕ\ЛИСТЫ\лист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Митрофан </a:t>
            </a:r>
            <a:r>
              <a:rPr lang="ru-RU" b="1" dirty="0">
                <a:solidFill>
                  <a:srgbClr val="C00000"/>
                </a:solidFill>
              </a:rPr>
              <a:t>Константинович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Романовский (1882 – 1937)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just"/>
            <a:r>
              <a:rPr lang="ru-RU" dirty="0" smtClean="0"/>
              <a:t>3 июля 1909 г. 27-летний </a:t>
            </a:r>
            <a:r>
              <a:rPr lang="ru-RU" dirty="0"/>
              <a:t>Митрофан Константинович Романовский получил приход в </a:t>
            </a:r>
            <a:r>
              <a:rPr lang="ru-RU" dirty="0" smtClean="0"/>
              <a:t>селе Тёплом </a:t>
            </a:r>
            <a:r>
              <a:rPr lang="ru-RU" dirty="0" smtClean="0"/>
              <a:t>Лебедянского  </a:t>
            </a:r>
            <a:r>
              <a:rPr lang="ru-RU" dirty="0" smtClean="0"/>
              <a:t>уезда и </a:t>
            </a:r>
            <a:r>
              <a:rPr lang="ru-RU" dirty="0"/>
              <a:t>до своего ареста в 1937 году верой и правдой служил  </a:t>
            </a:r>
            <a:r>
              <a:rPr lang="ru-RU" dirty="0" smtClean="0"/>
              <a:t>в храме святых </a:t>
            </a:r>
            <a:r>
              <a:rPr lang="ru-RU" dirty="0" err="1" smtClean="0"/>
              <a:t>бессеребренников</a:t>
            </a:r>
            <a:r>
              <a:rPr lang="ru-RU" dirty="0" smtClean="0"/>
              <a:t> </a:t>
            </a:r>
            <a:r>
              <a:rPr lang="ru-RU" dirty="0" err="1" smtClean="0"/>
              <a:t>Косьмы</a:t>
            </a:r>
            <a:r>
              <a:rPr lang="ru-RU" dirty="0" smtClean="0"/>
              <a:t> и Дамиана.  Остались две фотографии с его изо-</a:t>
            </a:r>
            <a:r>
              <a:rPr lang="ru-RU" dirty="0" err="1" smtClean="0"/>
              <a:t>бражением</a:t>
            </a:r>
            <a:r>
              <a:rPr lang="ru-RU" dirty="0" smtClean="0"/>
              <a:t>, и обе – в кругу семьи. На первой ему 14 лет, а на этой он  уже  сам  семьянин.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0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8. РОМАНОВСКИЕ\ЛИСТЫ\лист 2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46440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Священником </a:t>
            </a:r>
            <a:r>
              <a:rPr lang="ru-RU" dirty="0"/>
              <a:t>церкви </a:t>
            </a:r>
            <a:r>
              <a:rPr lang="ru-RU" dirty="0" err="1" smtClean="0"/>
              <a:t>свв</a:t>
            </a:r>
            <a:r>
              <a:rPr lang="ru-RU" dirty="0" smtClean="0"/>
              <a:t>. </a:t>
            </a:r>
            <a:r>
              <a:rPr lang="ru-RU" dirty="0" err="1" smtClean="0"/>
              <a:t>бессеребреников</a:t>
            </a:r>
            <a:r>
              <a:rPr lang="ru-RU" dirty="0" smtClean="0"/>
              <a:t> </a:t>
            </a:r>
            <a:r>
              <a:rPr lang="ru-RU" dirty="0" err="1" smtClean="0"/>
              <a:t>Косьмы</a:t>
            </a:r>
            <a:r>
              <a:rPr lang="ru-RU" dirty="0" smtClean="0"/>
              <a:t> </a:t>
            </a:r>
            <a:r>
              <a:rPr lang="ru-RU" dirty="0"/>
              <a:t>и Дамиана </a:t>
            </a:r>
            <a:r>
              <a:rPr lang="ru-RU" dirty="0" smtClean="0"/>
              <a:t>села </a:t>
            </a:r>
            <a:r>
              <a:rPr lang="ru-RU" dirty="0"/>
              <a:t>Теплого он </a:t>
            </a:r>
            <a:r>
              <a:rPr lang="ru-RU" dirty="0" smtClean="0"/>
              <a:t>встретил </a:t>
            </a:r>
            <a:r>
              <a:rPr lang="ru-RU" dirty="0"/>
              <a:t>революцию 1917 </a:t>
            </a:r>
            <a:r>
              <a:rPr lang="ru-RU" dirty="0" smtClean="0"/>
              <a:t>года. </a:t>
            </a:r>
          </a:p>
          <a:p>
            <a:pPr algn="just"/>
            <a:r>
              <a:rPr lang="ru-RU" dirty="0" smtClean="0"/>
              <a:t>В  </a:t>
            </a:r>
            <a:r>
              <a:rPr lang="ru-RU" dirty="0"/>
              <a:t>годы гонений на </a:t>
            </a:r>
            <a:r>
              <a:rPr lang="ru-RU" dirty="0" smtClean="0"/>
              <a:t>Церковь </a:t>
            </a:r>
            <a:r>
              <a:rPr lang="ru-RU" dirty="0"/>
              <a:t>твердо </a:t>
            </a:r>
            <a:r>
              <a:rPr lang="ru-RU" dirty="0" err="1" smtClean="0"/>
              <a:t>противо</a:t>
            </a:r>
            <a:r>
              <a:rPr lang="ru-RU" dirty="0" smtClean="0"/>
              <a:t>-стоял </a:t>
            </a:r>
            <a:r>
              <a:rPr lang="ru-RU" dirty="0"/>
              <a:t>обновленчеству.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Так  как семья  была  многодетная </a:t>
            </a:r>
            <a:r>
              <a:rPr lang="ru-RU" dirty="0" smtClean="0"/>
              <a:t>– девять </a:t>
            </a:r>
            <a:r>
              <a:rPr lang="ru-RU" dirty="0" smtClean="0"/>
              <a:t>человек, то приходилось держать в хозяйстве лошадь и корову, свинью и 5 овец. </a:t>
            </a:r>
          </a:p>
          <a:p>
            <a:pPr algn="just"/>
            <a:r>
              <a:rPr lang="ru-RU" dirty="0" smtClean="0"/>
              <a:t>Имелся у семьи </a:t>
            </a:r>
            <a:r>
              <a:rPr lang="ru-RU" dirty="0" smtClean="0"/>
              <a:t>батюшки </a:t>
            </a:r>
            <a:r>
              <a:rPr lang="ru-RU" dirty="0" smtClean="0"/>
              <a:t>и дом с амбаром и ригою.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Все эти  сведения  о семье  Митрофана  Кон-</a:t>
            </a:r>
            <a:r>
              <a:rPr lang="ru-RU" dirty="0" err="1" smtClean="0"/>
              <a:t>стантиновича</a:t>
            </a:r>
            <a:r>
              <a:rPr lang="ru-RU" dirty="0" smtClean="0"/>
              <a:t>  Романовского были </a:t>
            </a:r>
            <a:r>
              <a:rPr lang="ru-RU" dirty="0" err="1" smtClean="0"/>
              <a:t>оформле-ны</a:t>
            </a:r>
            <a:r>
              <a:rPr lang="ru-RU" dirty="0" smtClean="0"/>
              <a:t> в виде документов к следственному делу №</a:t>
            </a:r>
            <a:r>
              <a:rPr lang="ru-RU" dirty="0" smtClean="0"/>
              <a:t>12211 </a:t>
            </a:r>
            <a:r>
              <a:rPr lang="ru-RU" dirty="0" smtClean="0"/>
              <a:t>уже после его </a:t>
            </a:r>
            <a:r>
              <a:rPr lang="ru-RU" dirty="0" smtClean="0"/>
              <a:t>ареста, </a:t>
            </a:r>
            <a:r>
              <a:rPr lang="ru-RU" dirty="0" smtClean="0"/>
              <a:t>в 1937 году.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 них мы узнаём  о  жизни </a:t>
            </a:r>
            <a:r>
              <a:rPr lang="ru-RU" dirty="0" smtClean="0"/>
              <a:t>семьи до ареста </a:t>
            </a:r>
            <a:r>
              <a:rPr lang="ru-RU" dirty="0" smtClean="0"/>
              <a:t>о</a:t>
            </a:r>
            <a:r>
              <a:rPr lang="ru-RU" dirty="0" smtClean="0"/>
              <a:t>. Митрофана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Как указывается </a:t>
            </a:r>
            <a:r>
              <a:rPr lang="ru-RU" dirty="0"/>
              <a:t>в первом листе </a:t>
            </a:r>
            <a:r>
              <a:rPr lang="ru-RU" dirty="0" smtClean="0"/>
              <a:t>анкеты</a:t>
            </a:r>
            <a:r>
              <a:rPr lang="ru-RU" dirty="0"/>
              <a:t>,  </a:t>
            </a:r>
            <a:r>
              <a:rPr lang="ru-RU" dirty="0" smtClean="0"/>
              <a:t>до </a:t>
            </a:r>
            <a:r>
              <a:rPr lang="ru-RU" dirty="0"/>
              <a:t>1917 </a:t>
            </a:r>
            <a:r>
              <a:rPr lang="ru-RU" dirty="0" smtClean="0"/>
              <a:t>года  семья священника  Романовского жила так же, как  и  12 лет спустя.</a:t>
            </a:r>
          </a:p>
        </p:txBody>
      </p:sp>
    </p:spTree>
    <p:extLst>
      <p:ext uri="{BB962C8B-B14F-4D97-AF65-F5344CB8AC3E}">
        <p14:creationId xmlns:p14="http://schemas.microsoft.com/office/powerpoint/2010/main" val="20206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"/>
            <a:ext cx="3995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Как указано во втором листе анкеты , в </a:t>
            </a:r>
            <a:r>
              <a:rPr lang="ru-RU" dirty="0"/>
              <a:t>1929 году </a:t>
            </a:r>
            <a:r>
              <a:rPr lang="ru-RU" dirty="0" smtClean="0"/>
              <a:t> он  был  осужден </a:t>
            </a:r>
            <a:r>
              <a:rPr lang="ru-RU" dirty="0"/>
              <a:t>по ст.61 </a:t>
            </a:r>
            <a:r>
              <a:rPr lang="ru-RU" dirty="0" err="1"/>
              <a:t>ч.II</a:t>
            </a:r>
            <a:r>
              <a:rPr lang="ru-RU" dirty="0"/>
              <a:t> УК к 9-ти месяцам принудительных </a:t>
            </a:r>
            <a:r>
              <a:rPr lang="ru-RU" dirty="0" smtClean="0"/>
              <a:t>работ и отбывал наказание  </a:t>
            </a:r>
            <a:r>
              <a:rPr lang="ru-RU" dirty="0"/>
              <a:t>в </a:t>
            </a:r>
            <a:r>
              <a:rPr lang="ru-RU" dirty="0" err="1" smtClean="0"/>
              <a:t>г.Липец-ке</a:t>
            </a:r>
            <a:r>
              <a:rPr lang="ru-RU" dirty="0"/>
              <a:t>, в лагерях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За невыполнение продналога  у семьи отобрали корову, а в 1930 </a:t>
            </a:r>
            <a:r>
              <a:rPr lang="ru-RU" dirty="0"/>
              <a:t>году </a:t>
            </a:r>
            <a:r>
              <a:rPr lang="ru-RU" dirty="0" smtClean="0"/>
              <a:t> и </a:t>
            </a:r>
            <a:r>
              <a:rPr lang="ru-RU" dirty="0" err="1" smtClean="0"/>
              <a:t>вов</a:t>
            </a:r>
            <a:r>
              <a:rPr lang="ru-RU" dirty="0" smtClean="0"/>
              <a:t>-се  выселили </a:t>
            </a:r>
            <a:r>
              <a:rPr lang="ru-RU" dirty="0"/>
              <a:t>из дома. </a:t>
            </a:r>
            <a:endParaRPr lang="ru-RU" dirty="0" smtClean="0"/>
          </a:p>
          <a:p>
            <a:pPr algn="just"/>
            <a:r>
              <a:rPr lang="ru-RU" dirty="0" smtClean="0"/>
              <a:t>Архивная запись гласит: «</a:t>
            </a:r>
            <a:r>
              <a:rPr lang="ru-RU" dirty="0"/>
              <a:t>Имущество </a:t>
            </a:r>
            <a:r>
              <a:rPr lang="ru-RU" dirty="0" smtClean="0"/>
              <a:t>конфискова</a:t>
            </a:r>
            <a:r>
              <a:rPr lang="ru-RU" dirty="0"/>
              <a:t>н</a:t>
            </a:r>
            <a:r>
              <a:rPr lang="ru-RU" dirty="0" smtClean="0"/>
              <a:t>о </a:t>
            </a:r>
            <a:r>
              <a:rPr lang="ru-RU" dirty="0"/>
              <a:t>местными органами </a:t>
            </a:r>
            <a:r>
              <a:rPr lang="ru-RU" dirty="0" smtClean="0"/>
              <a:t>власти </a:t>
            </a:r>
            <a:r>
              <a:rPr lang="ru-RU" dirty="0"/>
              <a:t>в </a:t>
            </a:r>
            <a:r>
              <a:rPr lang="ru-RU" dirty="0" smtClean="0"/>
              <a:t>административном </a:t>
            </a:r>
            <a:r>
              <a:rPr lang="ru-RU" dirty="0"/>
              <a:t>порядке в 1930 году</a:t>
            </a:r>
            <a:r>
              <a:rPr lang="ru-RU" dirty="0" smtClean="0"/>
              <a:t>».</a:t>
            </a:r>
          </a:p>
          <a:p>
            <a:pPr algn="just"/>
            <a:r>
              <a:rPr lang="ru-RU" dirty="0"/>
              <a:t>После выселения  </a:t>
            </a:r>
            <a:r>
              <a:rPr lang="ru-RU" dirty="0" smtClean="0"/>
              <a:t>семья снимала  жильё,  а отец  </a:t>
            </a:r>
            <a:r>
              <a:rPr lang="ru-RU" dirty="0"/>
              <a:t>Митрофан продолжал служить. </a:t>
            </a:r>
            <a:endParaRPr lang="ru-RU" dirty="0" smtClean="0"/>
          </a:p>
          <a:p>
            <a:pPr algn="just"/>
            <a:r>
              <a:rPr lang="ru-RU" dirty="0" smtClean="0"/>
              <a:t>По </a:t>
            </a:r>
            <a:r>
              <a:rPr lang="ru-RU" dirty="0"/>
              <a:t>воспоминаниям его младшего </a:t>
            </a:r>
            <a:r>
              <a:rPr lang="ru-RU" dirty="0" err="1" smtClean="0"/>
              <a:t>сы</a:t>
            </a:r>
            <a:r>
              <a:rPr lang="ru-RU" dirty="0" smtClean="0"/>
              <a:t>-на Серафима, его –как образованного человека – неоднократно привлекали </a:t>
            </a:r>
            <a:r>
              <a:rPr lang="ru-RU" dirty="0"/>
              <a:t>к работе </a:t>
            </a:r>
            <a:r>
              <a:rPr lang="ru-RU" dirty="0" smtClean="0"/>
              <a:t> в советских органах власти </a:t>
            </a:r>
            <a:r>
              <a:rPr lang="ru-RU" dirty="0"/>
              <a:t>в </a:t>
            </a:r>
            <a:r>
              <a:rPr lang="ru-RU" dirty="0" smtClean="0"/>
              <a:t>Лебедяни. </a:t>
            </a:r>
            <a:r>
              <a:rPr lang="ru-RU" dirty="0"/>
              <a:t>Предлагали ему </a:t>
            </a:r>
            <a:r>
              <a:rPr lang="ru-RU" dirty="0" err="1" smtClean="0"/>
              <a:t>постоян-ную</a:t>
            </a:r>
            <a:r>
              <a:rPr lang="ru-RU" dirty="0"/>
              <a:t>, хорошо оплачиваемую </a:t>
            </a:r>
            <a:r>
              <a:rPr lang="ru-RU" dirty="0" smtClean="0"/>
              <a:t>работу </a:t>
            </a:r>
            <a:r>
              <a:rPr lang="ru-RU" dirty="0"/>
              <a:t>в обмен на публичный отказ от веры. </a:t>
            </a:r>
            <a:r>
              <a:rPr lang="ru-RU" dirty="0" smtClean="0"/>
              <a:t>Митрофан Константинович  всегда от-</a:t>
            </a:r>
            <a:r>
              <a:rPr lang="ru-RU" dirty="0" err="1" smtClean="0"/>
              <a:t>вечал</a:t>
            </a:r>
            <a:r>
              <a:rPr lang="ru-RU" dirty="0" smtClean="0"/>
              <a:t> отказом.</a:t>
            </a:r>
          </a:p>
        </p:txBody>
      </p:sp>
      <p:pic>
        <p:nvPicPr>
          <p:cNvPr id="3075" name="Picture 3" descr="D:\8. РОМАНОВСКИЕ\ЛИСТЫ\лист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" y="-10843"/>
            <a:ext cx="9160116" cy="68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4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8. РОМАНОВСКИЕ\ЛИСТЫ\лист 4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54"/>
            <a:ext cx="9144000" cy="68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Сначала представители власти просто предлагали уехать, потом пытались</a:t>
            </a:r>
            <a:r>
              <a:rPr lang="ru-RU" dirty="0"/>
              <a:t> </a:t>
            </a:r>
            <a:r>
              <a:rPr lang="ru-RU" dirty="0" smtClean="0"/>
              <a:t> воздействовать  силой. Но батюшка отвечал всегда одно и то же: </a:t>
            </a:r>
            <a:r>
              <a:rPr lang="ru-RU" b="1" dirty="0" smtClean="0">
                <a:solidFill>
                  <a:srgbClr val="C00000"/>
                </a:solidFill>
              </a:rPr>
              <a:t>«Меня Господь поставил в Тёплое, не вам меня и снимать».</a:t>
            </a:r>
            <a:r>
              <a:rPr lang="ru-RU" dirty="0" smtClean="0"/>
              <a:t> Он  был  арестован </a:t>
            </a:r>
            <a:r>
              <a:rPr lang="ru-RU" dirty="0" smtClean="0"/>
              <a:t>18 </a:t>
            </a:r>
            <a:r>
              <a:rPr lang="ru-RU" dirty="0" smtClean="0"/>
              <a:t>августа </a:t>
            </a:r>
            <a:r>
              <a:rPr lang="ru-RU" dirty="0" smtClean="0"/>
              <a:t>1937 </a:t>
            </a:r>
            <a:r>
              <a:rPr lang="ru-RU" dirty="0" smtClean="0"/>
              <a:t>года. Формальным поводом для ареста  послужил многолюдный крестный ход в честь престольного праздника святых бес-</a:t>
            </a:r>
            <a:r>
              <a:rPr lang="ru-RU" dirty="0" err="1" smtClean="0"/>
              <a:t>серебренников</a:t>
            </a:r>
            <a:r>
              <a:rPr lang="ru-RU" dirty="0" smtClean="0"/>
              <a:t> </a:t>
            </a:r>
            <a:r>
              <a:rPr lang="ru-RU" dirty="0" err="1" smtClean="0"/>
              <a:t>Косьмы</a:t>
            </a:r>
            <a:r>
              <a:rPr lang="ru-RU" dirty="0" smtClean="0"/>
              <a:t> и Дамиана. Мерой пресечения было избрано пребывание под стражей в тюрьме города Данкова.</a:t>
            </a:r>
          </a:p>
        </p:txBody>
      </p:sp>
    </p:spTree>
    <p:extLst>
      <p:ext uri="{BB962C8B-B14F-4D97-AF65-F5344CB8AC3E}">
        <p14:creationId xmlns:p14="http://schemas.microsoft.com/office/powerpoint/2010/main" val="5142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292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Лист № </a:t>
            </a:r>
            <a:r>
              <a:rPr lang="ru-RU" b="1" dirty="0" smtClean="0"/>
              <a:t>8  </a:t>
            </a:r>
            <a:r>
              <a:rPr lang="ru-RU" dirty="0" smtClean="0"/>
              <a:t>- допрос  свидетеля.  НКВД Управление </a:t>
            </a:r>
            <a:r>
              <a:rPr lang="ru-RU" dirty="0"/>
              <a:t>по Воронежской </a:t>
            </a:r>
            <a:r>
              <a:rPr lang="ru-RU" dirty="0" smtClean="0"/>
              <a:t>области 1937 г</a:t>
            </a:r>
            <a:r>
              <a:rPr lang="ru-RU" dirty="0"/>
              <a:t>.  августа месяца 15  дня  я, п/о  </a:t>
            </a:r>
            <a:r>
              <a:rPr lang="ru-RU" dirty="0" err="1"/>
              <a:t>уполном</a:t>
            </a:r>
            <a:r>
              <a:rPr lang="ru-RU" dirty="0"/>
              <a:t>. УГБ Лебедянского РО НКВД </a:t>
            </a:r>
            <a:r>
              <a:rPr lang="ru-RU" dirty="0" smtClean="0"/>
              <a:t>(ФИО), допро</a:t>
            </a:r>
            <a:r>
              <a:rPr lang="ru-RU" dirty="0"/>
              <a:t>с</a:t>
            </a:r>
            <a:r>
              <a:rPr lang="ru-RU" dirty="0" smtClean="0"/>
              <a:t>ил </a:t>
            </a:r>
            <a:r>
              <a:rPr lang="ru-RU" dirty="0"/>
              <a:t>в качестве </a:t>
            </a:r>
            <a:r>
              <a:rPr lang="ru-RU" dirty="0" smtClean="0"/>
              <a:t>свидетеля</a:t>
            </a:r>
            <a:r>
              <a:rPr lang="ru-RU" dirty="0"/>
              <a:t> </a:t>
            </a:r>
            <a:r>
              <a:rPr lang="ru-RU" dirty="0" smtClean="0"/>
              <a:t>М…, колхозник, беспартийный, не судим</a:t>
            </a:r>
            <a:endParaRPr lang="ru-RU" dirty="0"/>
          </a:p>
          <a:p>
            <a:pPr algn="just"/>
            <a:r>
              <a:rPr lang="ru-RU" b="1" dirty="0" smtClean="0"/>
              <a:t>Вопрос</a:t>
            </a:r>
            <a:r>
              <a:rPr lang="ru-RU" dirty="0"/>
              <a:t>: Скажите </a:t>
            </a:r>
            <a:r>
              <a:rPr lang="ru-RU" dirty="0" err="1"/>
              <a:t>гр</a:t>
            </a:r>
            <a:r>
              <a:rPr lang="ru-RU" dirty="0"/>
              <a:t>/н М…,что Вам  известно  об антисоветской деятельности «попа» Романовского?</a:t>
            </a:r>
          </a:p>
          <a:p>
            <a:pPr algn="just"/>
            <a:r>
              <a:rPr lang="ru-RU" b="1" dirty="0"/>
              <a:t>Ответ: </a:t>
            </a:r>
            <a:r>
              <a:rPr lang="ru-RU" dirty="0"/>
              <a:t>В июле месяце 1936 года Романовский без разрешения </a:t>
            </a:r>
            <a:r>
              <a:rPr lang="ru-RU" dirty="0" smtClean="0"/>
              <a:t> с/совета  устроил демон-</a:t>
            </a:r>
            <a:r>
              <a:rPr lang="ru-RU" dirty="0" err="1" smtClean="0"/>
              <a:t>стративно</a:t>
            </a:r>
            <a:r>
              <a:rPr lang="ru-RU" dirty="0" smtClean="0"/>
              <a:t> </a:t>
            </a:r>
            <a:r>
              <a:rPr lang="ru-RU" dirty="0"/>
              <a:t>шествие верующих по селу на кладбище. Когда его пригласили в сельсовет, то за ним шло человек до 50, которые стояли возле с/совета и требовали, чтобы попу </a:t>
            </a:r>
            <a:r>
              <a:rPr lang="ru-RU" dirty="0" smtClean="0"/>
              <a:t>Романов-</a:t>
            </a:r>
            <a:r>
              <a:rPr lang="ru-RU" dirty="0" err="1" smtClean="0"/>
              <a:t>скому</a:t>
            </a:r>
            <a:r>
              <a:rPr lang="ru-RU" dirty="0" smtClean="0"/>
              <a:t> </a:t>
            </a:r>
            <a:r>
              <a:rPr lang="ru-RU" dirty="0"/>
              <a:t>разрешили продолжать такие демонстрации. Романовский, будучи в  здании </a:t>
            </a:r>
            <a:r>
              <a:rPr lang="ru-RU" dirty="0" smtClean="0"/>
              <a:t>сель-совета</a:t>
            </a:r>
            <a:r>
              <a:rPr lang="ru-RU" dirty="0"/>
              <a:t>, где был пред с/совета Первушин, присутствовали и другие, коих не помню, </a:t>
            </a:r>
            <a:r>
              <a:rPr lang="ru-RU" dirty="0" err="1" smtClean="0"/>
              <a:t>гово-рил</a:t>
            </a:r>
            <a:r>
              <a:rPr lang="ru-RU" dirty="0" smtClean="0"/>
              <a:t> </a:t>
            </a:r>
            <a:r>
              <a:rPr lang="ru-RU" dirty="0"/>
              <a:t>– «Народ идёт за богом и твёрдо стоит за  православную веру. Советская власть и </a:t>
            </a:r>
            <a:r>
              <a:rPr lang="ru-RU" dirty="0" smtClean="0"/>
              <a:t>ком-</a:t>
            </a:r>
            <a:r>
              <a:rPr lang="ru-RU" dirty="0" err="1" smtClean="0"/>
              <a:t>мунисты</a:t>
            </a:r>
            <a:r>
              <a:rPr lang="ru-RU" dirty="0" smtClean="0"/>
              <a:t> </a:t>
            </a:r>
            <a:r>
              <a:rPr lang="ru-RU" dirty="0"/>
              <a:t>довели людей до такого, что стоит только сказать правду и коммунистов </a:t>
            </a:r>
            <a:r>
              <a:rPr lang="ru-RU" dirty="0" err="1" smtClean="0"/>
              <a:t>угнета-телей</a:t>
            </a:r>
            <a:r>
              <a:rPr lang="ru-RU" dirty="0" smtClean="0"/>
              <a:t> </a:t>
            </a:r>
            <a:r>
              <a:rPr lang="ru-RU" dirty="0"/>
              <a:t>народа не будет, вы это поймите, я прошу не притеснять свободу народу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 descr="D:\8. РОМАНОВСКИЕ\ЛИСТЫ\Без 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19"/>
            <a:ext cx="9144000" cy="31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8. РОМАНОВСКИЕ\ЛИСТЫ\лист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"/>
            <a:ext cx="9144000" cy="68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Примерно в апреле месяце с/года возле церкви после какой-то религиозной службы, </a:t>
            </a:r>
            <a:r>
              <a:rPr lang="ru-RU" dirty="0" err="1" smtClean="0"/>
              <a:t>Ро-мановский</a:t>
            </a:r>
            <a:r>
              <a:rPr lang="ru-RU" dirty="0"/>
              <a:t>, остановившись возле колхозников, работающих в другой половине церкви, </a:t>
            </a:r>
            <a:r>
              <a:rPr lang="ru-RU" dirty="0" smtClean="0"/>
              <a:t>на-</a:t>
            </a:r>
            <a:r>
              <a:rPr lang="ru-RU" dirty="0" err="1" smtClean="0"/>
              <a:t>ходящейся</a:t>
            </a:r>
            <a:r>
              <a:rPr lang="ru-RU" dirty="0" smtClean="0"/>
              <a:t> </a:t>
            </a:r>
            <a:r>
              <a:rPr lang="ru-RU" dirty="0"/>
              <a:t>под </a:t>
            </a:r>
            <a:r>
              <a:rPr lang="ru-RU" dirty="0" smtClean="0"/>
              <a:t>складом колхоза</a:t>
            </a:r>
            <a:r>
              <a:rPr lang="ru-RU" dirty="0"/>
              <a:t>, в моём присутствии и других, коих не помню, говорил - И Конституция теперь дала право всем свободно ходить в церковь и молится богу, пора бы вам освободить храм божий от нечистого духа, вы теперь вправе потребовать этого» - </a:t>
            </a:r>
            <a:r>
              <a:rPr lang="ru-RU" dirty="0" err="1" smtClean="0"/>
              <a:t>ког</a:t>
            </a:r>
            <a:r>
              <a:rPr lang="ru-RU" dirty="0" smtClean="0"/>
              <a:t>-да </a:t>
            </a:r>
            <a:r>
              <a:rPr lang="ru-RU" dirty="0"/>
              <a:t>кто-то сказал, что некуда </a:t>
            </a:r>
            <a:r>
              <a:rPr lang="ru-RU" dirty="0" smtClean="0"/>
              <a:t>ссыпать </a:t>
            </a:r>
            <a:r>
              <a:rPr lang="ru-RU" dirty="0"/>
              <a:t>колхозный хлеб будет, Романовский сказал «много ли у вас  хлеба, он идёт за границу, а вы сидите голодные, пора бы уходить из этого ада </a:t>
            </a:r>
            <a:r>
              <a:rPr lang="ru-RU" dirty="0" err="1" smtClean="0"/>
              <a:t>зем-ного</a:t>
            </a:r>
            <a:r>
              <a:rPr lang="ru-RU" dirty="0"/>
              <a:t>,   имейте ввиду, что вот, вот, скоро </a:t>
            </a:r>
            <a:r>
              <a:rPr lang="ru-RU" dirty="0" smtClean="0"/>
              <a:t>будет </a:t>
            </a:r>
            <a:r>
              <a:rPr lang="ru-RU" dirty="0"/>
              <a:t>война, плохо вам будет, бог потребует от вас большой ответ</a:t>
            </a:r>
            <a:r>
              <a:rPr lang="ru-RU" dirty="0" smtClean="0"/>
              <a:t>…».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0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8. РОМАНОВСКИЕ\ЛИСТЫ\лист 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508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Лист № 11</a:t>
            </a:r>
          </a:p>
          <a:p>
            <a:pPr algn="just"/>
            <a:r>
              <a:rPr lang="ru-RU" dirty="0"/>
              <a:t>1937г.  сентября  месяца 1 дня  я, п/о  </a:t>
            </a:r>
            <a:r>
              <a:rPr lang="ru-RU" dirty="0" err="1"/>
              <a:t>уполном</a:t>
            </a:r>
            <a:r>
              <a:rPr lang="ru-RU" dirty="0"/>
              <a:t>. УГБ Лебедянского РО НКВД (ФИО), допросил в качестве свидетеля  </a:t>
            </a:r>
            <a:r>
              <a:rPr lang="ru-RU" dirty="0" smtClean="0"/>
              <a:t>П...</a:t>
            </a:r>
            <a:endParaRPr lang="ru-RU" dirty="0"/>
          </a:p>
          <a:p>
            <a:pPr algn="just"/>
            <a:r>
              <a:rPr lang="ru-RU" dirty="0"/>
              <a:t>Служащий,  работник </a:t>
            </a:r>
            <a:r>
              <a:rPr lang="ru-RU" dirty="0" err="1"/>
              <a:t>РайЗО</a:t>
            </a:r>
            <a:r>
              <a:rPr lang="ru-RU" dirty="0"/>
              <a:t>,  кандидат РКП(б</a:t>
            </a:r>
            <a:r>
              <a:rPr lang="ru-RU" dirty="0" smtClean="0"/>
              <a:t>)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Вопрос:</a:t>
            </a:r>
            <a:r>
              <a:rPr lang="ru-RU" dirty="0"/>
              <a:t> Скажите </a:t>
            </a:r>
            <a:r>
              <a:rPr lang="ru-RU" dirty="0" err="1"/>
              <a:t>гр</a:t>
            </a:r>
            <a:r>
              <a:rPr lang="ru-RU" dirty="0"/>
              <a:t>/н П…,что Вам  известно  об </a:t>
            </a:r>
            <a:r>
              <a:rPr lang="ru-RU" dirty="0" smtClean="0"/>
              <a:t>анти-советской </a:t>
            </a:r>
            <a:r>
              <a:rPr lang="ru-RU" dirty="0"/>
              <a:t>агитации  «попа» Романовского?</a:t>
            </a:r>
          </a:p>
          <a:p>
            <a:pPr algn="just"/>
            <a:r>
              <a:rPr lang="ru-RU" b="1" dirty="0"/>
              <a:t>Ответ:</a:t>
            </a:r>
            <a:r>
              <a:rPr lang="ru-RU" dirty="0"/>
              <a:t> Помню …14/VII –в день религиозного «</a:t>
            </a:r>
            <a:r>
              <a:rPr lang="ru-RU" dirty="0" smtClean="0"/>
              <a:t>пре-стольного</a:t>
            </a:r>
            <a:r>
              <a:rPr lang="ru-RU" dirty="0"/>
              <a:t>» праздника все колхозники вышли на </a:t>
            </a:r>
            <a:r>
              <a:rPr lang="ru-RU" dirty="0" err="1" smtClean="0"/>
              <a:t>ра</a:t>
            </a:r>
            <a:r>
              <a:rPr lang="ru-RU" dirty="0" smtClean="0"/>
              <a:t>-боту</a:t>
            </a:r>
            <a:r>
              <a:rPr lang="ru-RU" dirty="0"/>
              <a:t>. Получилось так, что много людей пошли в </a:t>
            </a:r>
            <a:r>
              <a:rPr lang="ru-RU" dirty="0" err="1" smtClean="0"/>
              <a:t>цер-ковь</a:t>
            </a:r>
            <a:r>
              <a:rPr lang="ru-RU" dirty="0"/>
              <a:t>, не вышли на работу. </a:t>
            </a:r>
            <a:endParaRPr lang="ru-RU" dirty="0" smtClean="0"/>
          </a:p>
          <a:p>
            <a:pPr algn="just"/>
            <a:r>
              <a:rPr lang="ru-RU" dirty="0" smtClean="0"/>
              <a:t>«</a:t>
            </a:r>
            <a:r>
              <a:rPr lang="ru-RU" dirty="0"/>
              <a:t>Поп» Романовский в этот день долго задержал </a:t>
            </a:r>
            <a:r>
              <a:rPr lang="ru-RU" dirty="0" err="1" smtClean="0"/>
              <a:t>лю-дей</a:t>
            </a:r>
            <a:r>
              <a:rPr lang="ru-RU" dirty="0" smtClean="0"/>
              <a:t> </a:t>
            </a:r>
            <a:r>
              <a:rPr lang="ru-RU" dirty="0"/>
              <a:t>в церкви, а после </a:t>
            </a:r>
            <a:r>
              <a:rPr lang="ru-RU" dirty="0" smtClean="0"/>
              <a:t>устроил </a:t>
            </a:r>
            <a:r>
              <a:rPr lang="ru-RU" dirty="0"/>
              <a:t>без разрешения </a:t>
            </a:r>
            <a:r>
              <a:rPr lang="ru-RU" dirty="0" smtClean="0"/>
              <a:t>с/сове-та </a:t>
            </a:r>
            <a:r>
              <a:rPr lang="ru-RU" dirty="0"/>
              <a:t>демонстративное шествие по селу на кладбище. </a:t>
            </a:r>
            <a:endParaRPr lang="ru-RU" dirty="0" smtClean="0"/>
          </a:p>
          <a:p>
            <a:pPr algn="just"/>
            <a:r>
              <a:rPr lang="ru-RU" dirty="0" smtClean="0"/>
              <a:t>За </a:t>
            </a:r>
            <a:r>
              <a:rPr lang="ru-RU" dirty="0"/>
              <a:t>такие проделки я его попросил в с/совет, за ним </a:t>
            </a:r>
            <a:r>
              <a:rPr lang="ru-RU" dirty="0" smtClean="0"/>
              <a:t>при-шло  </a:t>
            </a:r>
            <a:r>
              <a:rPr lang="ru-RU" dirty="0"/>
              <a:t>до 50 человек женщин и мужчин, которые </a:t>
            </a:r>
            <a:r>
              <a:rPr lang="ru-RU" dirty="0" smtClean="0"/>
              <a:t>выкрикивали- </a:t>
            </a:r>
            <a:r>
              <a:rPr lang="ru-RU" dirty="0"/>
              <a:t>«власть не разрешает молиться богу, </a:t>
            </a:r>
            <a:r>
              <a:rPr lang="ru-RU" dirty="0" smtClean="0"/>
              <a:t>оттого </a:t>
            </a:r>
            <a:r>
              <a:rPr lang="ru-RU" dirty="0"/>
              <a:t>не урожая, нет хорошей жизни</a:t>
            </a:r>
            <a:r>
              <a:rPr lang="ru-RU" dirty="0" smtClean="0"/>
              <a:t>»…</a:t>
            </a:r>
          </a:p>
          <a:p>
            <a:pPr algn="just"/>
            <a:r>
              <a:rPr lang="ru-RU" dirty="0" smtClean="0"/>
              <a:t>Романовский </a:t>
            </a:r>
            <a:r>
              <a:rPr lang="ru-RU" dirty="0"/>
              <a:t>говорил</a:t>
            </a:r>
            <a:r>
              <a:rPr lang="ru-RU" dirty="0" smtClean="0"/>
              <a:t>: Вот </a:t>
            </a:r>
            <a:r>
              <a:rPr lang="ru-RU" dirty="0"/>
              <a:t>до чего коммунисты и их  руководители Советов довели православных, народ измучен, </a:t>
            </a:r>
            <a:r>
              <a:rPr lang="ru-RU" dirty="0" smtClean="0"/>
              <a:t>… </a:t>
            </a:r>
            <a:r>
              <a:rPr lang="ru-RU" dirty="0"/>
              <a:t>догнили до того что осталось сказать </a:t>
            </a:r>
            <a:r>
              <a:rPr lang="ru-RU" dirty="0" smtClean="0"/>
              <a:t>правду </a:t>
            </a:r>
            <a:r>
              <a:rPr lang="ru-RU" dirty="0"/>
              <a:t>этой массе и коммунистов не будет, в  этом только и </a:t>
            </a:r>
            <a:r>
              <a:rPr lang="ru-RU" dirty="0" smtClean="0"/>
              <a:t>выход…».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2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8. РОМАНОВСКИЕ\ЛИСТЫ\лист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8924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Лист </a:t>
            </a:r>
            <a:r>
              <a:rPr lang="ru-RU" b="1" dirty="0"/>
              <a:t>№ </a:t>
            </a:r>
            <a:r>
              <a:rPr lang="ru-RU" b="1" dirty="0" smtClean="0"/>
              <a:t>14 </a:t>
            </a:r>
            <a:r>
              <a:rPr lang="ru-RU" dirty="0" smtClean="0"/>
              <a:t>– это протокол допроса </a:t>
            </a:r>
            <a:r>
              <a:rPr lang="ru-RU" dirty="0" err="1" smtClean="0"/>
              <a:t>о.Митрофана</a:t>
            </a:r>
            <a:r>
              <a:rPr lang="ru-RU" dirty="0" smtClean="0"/>
              <a:t> 18 августа 1937 г., в день его ареста. Как видно, он отрицает обвинения в какой-либо агитации. В конце допроса следователь </a:t>
            </a:r>
            <a:r>
              <a:rPr lang="ru-RU" dirty="0" err="1" smtClean="0"/>
              <a:t>вме-няет</a:t>
            </a:r>
            <a:r>
              <a:rPr lang="ru-RU" dirty="0" smtClean="0"/>
              <a:t> ему в вину «связь с </a:t>
            </a:r>
            <a:r>
              <a:rPr lang="ru-RU" dirty="0" err="1" smtClean="0"/>
              <a:t>конрреволюционным</a:t>
            </a:r>
            <a:r>
              <a:rPr lang="ru-RU" dirty="0" smtClean="0"/>
              <a:t> монархическим элементом». И это </a:t>
            </a:r>
            <a:r>
              <a:rPr lang="ru-RU" dirty="0" err="1" smtClean="0"/>
              <a:t>обвине-ние</a:t>
            </a:r>
            <a:r>
              <a:rPr lang="ru-RU" dirty="0" smtClean="0"/>
              <a:t> Митрофан Константинович  тоже отметает как </a:t>
            </a:r>
            <a:r>
              <a:rPr lang="ru-RU" dirty="0"/>
              <a:t> </a:t>
            </a:r>
            <a:r>
              <a:rPr lang="ru-RU" dirty="0" smtClean="0"/>
              <a:t>ложное…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249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делу подшита Выписка из донесения </a:t>
            </a:r>
            <a:r>
              <a:rPr lang="ru-RU" dirty="0" smtClean="0"/>
              <a:t>осведомителя  </a:t>
            </a:r>
            <a:r>
              <a:rPr lang="ru-RU" dirty="0"/>
              <a:t>под псевдонимом «ЛОГ» от 7 </a:t>
            </a:r>
            <a:r>
              <a:rPr lang="ru-RU" dirty="0" err="1" smtClean="0"/>
              <a:t>октяб-ря</a:t>
            </a:r>
            <a:r>
              <a:rPr lang="ru-RU" dirty="0" smtClean="0"/>
              <a:t> </a:t>
            </a:r>
            <a:r>
              <a:rPr lang="ru-RU" dirty="0"/>
              <a:t>1936 года. </a:t>
            </a:r>
            <a:r>
              <a:rPr lang="ru-RU" dirty="0" smtClean="0"/>
              <a:t>Он </a:t>
            </a:r>
            <a:r>
              <a:rPr lang="ru-RU" dirty="0"/>
              <a:t>сообщает: </a:t>
            </a:r>
          </a:p>
          <a:p>
            <a:pPr algn="just"/>
            <a:r>
              <a:rPr lang="ru-RU" dirty="0"/>
              <a:t>«Был в селе Теплое не так давно и там были похороны </a:t>
            </a:r>
            <a:r>
              <a:rPr lang="ru-RU" dirty="0" err="1"/>
              <a:t>предколхоза</a:t>
            </a:r>
            <a:r>
              <a:rPr lang="ru-RU" dirty="0"/>
              <a:t>…поп Митрофан </a:t>
            </a:r>
            <a:r>
              <a:rPr lang="ru-RU" dirty="0" smtClean="0"/>
              <a:t>Рома-</a:t>
            </a:r>
            <a:r>
              <a:rPr lang="ru-RU" dirty="0" err="1" smtClean="0"/>
              <a:t>новский</a:t>
            </a:r>
            <a:r>
              <a:rPr lang="ru-RU" dirty="0" smtClean="0"/>
              <a:t> </a:t>
            </a:r>
            <a:r>
              <a:rPr lang="ru-RU" dirty="0"/>
              <a:t>…вёл агитацию…, …так хоронить ни в коем случае нельзя без попа и </a:t>
            </a:r>
            <a:r>
              <a:rPr lang="ru-RU" dirty="0" smtClean="0"/>
              <a:t>погребения</a:t>
            </a:r>
            <a:r>
              <a:rPr lang="ru-RU" dirty="0"/>
              <a:t>. Но всё таки уговорил, служил заочно погребение по </a:t>
            </a:r>
            <a:r>
              <a:rPr lang="ru-RU" dirty="0" err="1"/>
              <a:t>предколхоза</a:t>
            </a:r>
            <a:r>
              <a:rPr lang="ru-RU" dirty="0"/>
              <a:t>. Агитирует, что к </a:t>
            </a:r>
            <a:r>
              <a:rPr lang="ru-RU" dirty="0" smtClean="0"/>
              <a:t>обнов-</a:t>
            </a:r>
            <a:r>
              <a:rPr lang="ru-RU" dirty="0" err="1" smtClean="0"/>
              <a:t>ленцам</a:t>
            </a:r>
            <a:r>
              <a:rPr lang="ru-RU" dirty="0" smtClean="0"/>
              <a:t> </a:t>
            </a:r>
            <a:r>
              <a:rPr lang="ru-RU" dirty="0"/>
              <a:t>ходить нельзя, так как они без благодати. Человек он очень грубый, </a:t>
            </a:r>
            <a:r>
              <a:rPr lang="ru-RU" b="1" dirty="0">
                <a:solidFill>
                  <a:srgbClr val="C00000"/>
                </a:solidFill>
              </a:rPr>
              <a:t>настоящий </a:t>
            </a:r>
            <a:r>
              <a:rPr lang="ru-RU" b="1" dirty="0" smtClean="0">
                <a:solidFill>
                  <a:srgbClr val="C00000"/>
                </a:solidFill>
              </a:rPr>
              <a:t>за-каленный </a:t>
            </a:r>
            <a:r>
              <a:rPr lang="ru-RU" b="1" dirty="0" err="1">
                <a:solidFill>
                  <a:srgbClr val="C00000"/>
                </a:solidFill>
              </a:rPr>
              <a:t>тихоновец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r>
              <a:rPr lang="ru-RU" dirty="0"/>
              <a:t> Среди своих религиозных говорит, что скоро всех обновленцев из приходов выгонят…».</a:t>
            </a:r>
          </a:p>
        </p:txBody>
      </p:sp>
      <p:pic>
        <p:nvPicPr>
          <p:cNvPr id="5123" name="Picture 3" descr="D:\8. РОМАНОВСКИЕ\ЛИСТЫ\лист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6"/>
            <a:ext cx="9144000" cy="68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6807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Постановлением </a:t>
            </a:r>
            <a:r>
              <a:rPr lang="ru-RU" dirty="0"/>
              <a:t>тройки УНКВД по Воронежской области от </a:t>
            </a:r>
            <a:r>
              <a:rPr lang="ru-RU" dirty="0" smtClean="0"/>
              <a:t>5.09.1937 по </a:t>
            </a:r>
            <a:r>
              <a:rPr lang="ru-RU" dirty="0"/>
              <a:t>ст. 19-58 п.8 </a:t>
            </a:r>
            <a:r>
              <a:rPr lang="ru-RU" dirty="0" smtClean="0"/>
              <a:t>и  </a:t>
            </a:r>
            <a:r>
              <a:rPr lang="ru-RU" dirty="0"/>
              <a:t>58-10 ч.2 </a:t>
            </a:r>
            <a:r>
              <a:rPr lang="ru-RU" dirty="0" smtClean="0"/>
              <a:t>УК РСФСР заключен в исправительно-трудовой лагерь сроком на 10 лет.</a:t>
            </a:r>
          </a:p>
          <a:p>
            <a:pPr algn="just"/>
            <a:r>
              <a:rPr lang="ru-RU" dirty="0" smtClean="0"/>
              <a:t>Нам неизвестно, когда именно был отправлен этап на Урал – именно туда лежал путь отца Митрофана. По воспоминаниям бывших «</a:t>
            </a:r>
            <a:r>
              <a:rPr lang="ru-RU" dirty="0" err="1" smtClean="0"/>
              <a:t>каэ</a:t>
            </a:r>
            <a:r>
              <a:rPr lang="ru-RU" dirty="0" smtClean="0"/>
              <a:t>-ров», сидевших по 58 </a:t>
            </a:r>
            <a:r>
              <a:rPr lang="ru-RU" dirty="0" err="1" smtClean="0"/>
              <a:t>ст.УК</a:t>
            </a:r>
            <a:r>
              <a:rPr lang="ru-RU" dirty="0" smtClean="0"/>
              <a:t>, этапы  будто бы специально </a:t>
            </a:r>
            <a:r>
              <a:rPr lang="ru-RU" dirty="0" err="1" smtClean="0"/>
              <a:t>формирова-лись</a:t>
            </a:r>
            <a:r>
              <a:rPr lang="ru-RU" dirty="0" smtClean="0"/>
              <a:t>  ближе к зиме.</a:t>
            </a:r>
          </a:p>
          <a:p>
            <a:pPr algn="just"/>
            <a:r>
              <a:rPr lang="ru-RU" dirty="0" smtClean="0"/>
              <a:t>Вероятно, это было в начале ноя-</a:t>
            </a:r>
            <a:r>
              <a:rPr lang="ru-RU" dirty="0" err="1" smtClean="0"/>
              <a:t>бря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На </a:t>
            </a:r>
            <a:r>
              <a:rPr lang="ru-RU" dirty="0"/>
              <a:t>этапе </a:t>
            </a:r>
            <a:r>
              <a:rPr lang="ru-RU" dirty="0" smtClean="0"/>
              <a:t>отец Митрофан </a:t>
            </a:r>
            <a:r>
              <a:rPr lang="ru-RU" dirty="0"/>
              <a:t>отдал </a:t>
            </a:r>
            <a:r>
              <a:rPr lang="ru-RU" dirty="0" smtClean="0"/>
              <a:t>тёп-</a:t>
            </a:r>
            <a:r>
              <a:rPr lang="ru-RU" dirty="0" err="1" smtClean="0"/>
              <a:t>лые</a:t>
            </a:r>
            <a:r>
              <a:rPr lang="ru-RU" dirty="0" smtClean="0"/>
              <a:t> ботинки </a:t>
            </a:r>
            <a:r>
              <a:rPr lang="ru-RU" dirty="0"/>
              <a:t>и пальто шедшему </a:t>
            </a:r>
            <a:r>
              <a:rPr lang="ru-RU" dirty="0" err="1" smtClean="0"/>
              <a:t>ря</a:t>
            </a:r>
            <a:r>
              <a:rPr lang="ru-RU" dirty="0" smtClean="0"/>
              <a:t>-дом босому </a:t>
            </a:r>
            <a:r>
              <a:rPr lang="ru-RU" dirty="0"/>
              <a:t>мужику, </a:t>
            </a:r>
            <a:r>
              <a:rPr lang="ru-RU" dirty="0" smtClean="0"/>
              <a:t>а сам про-студился ещё в пути.</a:t>
            </a:r>
            <a:endParaRPr lang="ru-RU" dirty="0"/>
          </a:p>
        </p:txBody>
      </p:sp>
      <p:pic>
        <p:nvPicPr>
          <p:cNvPr id="1026" name="Picture 2" descr="D:\1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14" y="0"/>
            <a:ext cx="5485786" cy="50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7831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Поступив по заповеди любви к ближнему, он, быть может, вспомнил  своих односельчан, с такой лёгкостью  свидетельствовавших  против  него, который  крестил, венчал и отпевал; вразумлял и ободрял </a:t>
            </a:r>
            <a:r>
              <a:rPr lang="ru-RU" dirty="0" smtClean="0"/>
              <a:t>-  </a:t>
            </a:r>
            <a:r>
              <a:rPr lang="ru-RU" dirty="0" smtClean="0"/>
              <a:t>в общем, жил их  радостями и горестями…</a:t>
            </a:r>
          </a:p>
          <a:p>
            <a:pPr algn="just"/>
            <a:r>
              <a:rPr lang="ru-RU" dirty="0" smtClean="0"/>
              <a:t>Почему же  всё сложилось именно  так? И как теперь будет существовать матушка Вален-тина с детьми, если теперь все они – члены семьи врага народа? Думать об этом было больно. Отец Митрофан молился…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39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8. РОМАНОВСКИЕ\ЛИСТЫ\лист 2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7" y="0"/>
            <a:ext cx="9155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0827" y="4437112"/>
            <a:ext cx="9164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Лебедянская </a:t>
            </a:r>
            <a:r>
              <a:rPr lang="ru-RU" dirty="0"/>
              <a:t>земля </a:t>
            </a:r>
            <a:r>
              <a:rPr lang="ru-RU" dirty="0" smtClean="0"/>
              <a:t>дала </a:t>
            </a:r>
            <a:r>
              <a:rPr lang="ru-RU" dirty="0" smtClean="0"/>
              <a:t>Церкви исповедников и мучеников </a:t>
            </a:r>
            <a:r>
              <a:rPr lang="ru-RU" dirty="0"/>
              <a:t>за святую веру, среди </a:t>
            </a:r>
            <a:r>
              <a:rPr lang="ru-RU" dirty="0" smtClean="0"/>
              <a:t>кото-</a:t>
            </a:r>
            <a:r>
              <a:rPr lang="ru-RU" dirty="0" err="1" smtClean="0"/>
              <a:t>рых</a:t>
            </a:r>
            <a:r>
              <a:rPr lang="ru-RU" dirty="0" smtClean="0"/>
              <a:t> </a:t>
            </a:r>
            <a:r>
              <a:rPr lang="ru-RU" dirty="0"/>
              <a:t>были </a:t>
            </a:r>
            <a:r>
              <a:rPr lang="ru-RU" dirty="0" smtClean="0"/>
              <a:t>и </a:t>
            </a:r>
            <a:r>
              <a:rPr lang="ru-RU" dirty="0"/>
              <a:t>священники рода </a:t>
            </a:r>
            <a:r>
              <a:rPr lang="ru-RU" dirty="0" smtClean="0"/>
              <a:t>Романовских </a:t>
            </a:r>
            <a:r>
              <a:rPr lang="ru-RU" dirty="0" smtClean="0"/>
              <a:t>(</a:t>
            </a:r>
            <a:r>
              <a:rPr lang="ru-RU" dirty="0" smtClean="0"/>
              <a:t>Черновых</a:t>
            </a:r>
            <a:r>
              <a:rPr lang="ru-RU" dirty="0"/>
              <a:t>). В то лихолетье из документов </a:t>
            </a:r>
            <a:r>
              <a:rPr lang="ru-RU" dirty="0" smtClean="0"/>
              <a:t>со-хранилось </a:t>
            </a:r>
            <a:r>
              <a:rPr lang="ru-RU" dirty="0"/>
              <a:t>немногое: родные опасались </a:t>
            </a:r>
            <a:r>
              <a:rPr lang="ru-RU" dirty="0" smtClean="0"/>
              <a:t>хранить </a:t>
            </a:r>
            <a:r>
              <a:rPr lang="ru-RU" dirty="0"/>
              <a:t>фотографии и документы </a:t>
            </a:r>
            <a:r>
              <a:rPr lang="ru-RU" dirty="0" err="1" smtClean="0"/>
              <a:t>репресси-рованных</a:t>
            </a:r>
            <a:r>
              <a:rPr lang="ru-RU" dirty="0" smtClean="0"/>
              <a:t> </a:t>
            </a:r>
            <a:r>
              <a:rPr lang="ru-RU" dirty="0" smtClean="0"/>
              <a:t>близких</a:t>
            </a:r>
            <a:r>
              <a:rPr lang="ru-RU" dirty="0"/>
              <a:t>, стремясь сохранить жизнь их детей и внуков. </a:t>
            </a:r>
            <a:r>
              <a:rPr lang="ru-RU" dirty="0" smtClean="0"/>
              <a:t>Но в конце </a:t>
            </a:r>
            <a:r>
              <a:rPr lang="ru-RU" dirty="0" smtClean="0"/>
              <a:t>80-х-начале </a:t>
            </a:r>
            <a:r>
              <a:rPr lang="ru-RU" dirty="0" smtClean="0"/>
              <a:t>90-х годов </a:t>
            </a:r>
            <a:r>
              <a:rPr lang="ru-RU" dirty="0" smtClean="0"/>
              <a:t>были </a:t>
            </a:r>
            <a:r>
              <a:rPr lang="ru-RU" dirty="0" smtClean="0"/>
              <a:t>рассекречены материалы следственных дел, из которых стало известно о последних годах жизни наших земляков – исповедников веры. Другим источником стали воспоминания  прихожан и семейные  предания. Из них мы узнали, что </a:t>
            </a:r>
            <a:r>
              <a:rPr lang="ru-RU" dirty="0" smtClean="0"/>
              <a:t>с Лебедянью </a:t>
            </a:r>
            <a:r>
              <a:rPr lang="ru-RU" dirty="0" smtClean="0"/>
              <a:t>и селом Тёплым  была тесно  связана судьба  двух </a:t>
            </a:r>
            <a:r>
              <a:rPr lang="ru-RU" dirty="0"/>
              <a:t> </a:t>
            </a:r>
            <a:r>
              <a:rPr lang="ru-RU" dirty="0" smtClean="0"/>
              <a:t>священников  из  рода Романовских.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4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8. РОМАНОВСКИЕ\ЛИСТЫ\лист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4005064"/>
            <a:ext cx="5292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Этап везли в небольшой городок </a:t>
            </a:r>
            <a:r>
              <a:rPr lang="ru-RU" dirty="0" err="1" smtClean="0"/>
              <a:t>Ивдель</a:t>
            </a:r>
            <a:r>
              <a:rPr lang="ru-RU" dirty="0" smtClean="0"/>
              <a:t>, что в  се-верной части Свердловской области. Информации </a:t>
            </a:r>
            <a:r>
              <a:rPr lang="ru-RU" dirty="0"/>
              <a:t>о реальном количестве лагерей и </a:t>
            </a:r>
            <a:r>
              <a:rPr lang="ru-RU" dirty="0" smtClean="0"/>
              <a:t>количестве </a:t>
            </a:r>
            <a:r>
              <a:rPr lang="ru-RU" dirty="0"/>
              <a:t>заключенных </a:t>
            </a:r>
            <a:r>
              <a:rPr lang="ru-RU" dirty="0" smtClean="0"/>
              <a:t>ГУЛАГа </a:t>
            </a:r>
            <a:r>
              <a:rPr lang="ru-RU" dirty="0"/>
              <a:t>на Урале </a:t>
            </a:r>
            <a:r>
              <a:rPr lang="ru-RU" dirty="0" smtClean="0"/>
              <a:t>крайне мало</a:t>
            </a:r>
            <a:r>
              <a:rPr lang="ru-RU" dirty="0"/>
              <a:t>, а та, что есть, </a:t>
            </a:r>
            <a:r>
              <a:rPr lang="ru-RU" dirty="0" smtClean="0"/>
              <a:t>крайне  противоречива. </a:t>
            </a:r>
            <a:r>
              <a:rPr lang="ru-RU" dirty="0" err="1" smtClean="0"/>
              <a:t>УсольЛАГ</a:t>
            </a:r>
            <a:r>
              <a:rPr lang="ru-RU" dirty="0"/>
              <a:t>, </a:t>
            </a:r>
            <a:r>
              <a:rPr lang="ru-RU" dirty="0" err="1" smtClean="0"/>
              <a:t>Више-раЛАГ</a:t>
            </a:r>
            <a:r>
              <a:rPr lang="ru-RU" dirty="0"/>
              <a:t>, </a:t>
            </a:r>
            <a:r>
              <a:rPr lang="ru-RU" dirty="0" err="1" smtClean="0"/>
              <a:t>НыробЛАГ</a:t>
            </a:r>
            <a:r>
              <a:rPr lang="ru-RU" dirty="0" smtClean="0"/>
              <a:t>… Для </a:t>
            </a:r>
            <a:r>
              <a:rPr lang="ru-RU" dirty="0"/>
              <a:t>непосвященного </a:t>
            </a:r>
            <a:r>
              <a:rPr lang="ru-RU" dirty="0" smtClean="0"/>
              <a:t> </a:t>
            </a:r>
            <a:r>
              <a:rPr lang="ru-RU" dirty="0"/>
              <a:t>это </a:t>
            </a:r>
            <a:r>
              <a:rPr lang="ru-RU" dirty="0" smtClean="0"/>
              <a:t>мало-значащий </a:t>
            </a:r>
            <a:r>
              <a:rPr lang="ru-RU" dirty="0"/>
              <a:t>набор </a:t>
            </a:r>
            <a:r>
              <a:rPr lang="ru-RU" dirty="0" smtClean="0"/>
              <a:t>аббревиатур.  А для людей, кото-</a:t>
            </a:r>
            <a:r>
              <a:rPr lang="ru-RU" dirty="0" err="1" smtClean="0"/>
              <a:t>рых</a:t>
            </a:r>
            <a:r>
              <a:rPr lang="ru-RU" dirty="0" smtClean="0"/>
              <a:t> </a:t>
            </a:r>
            <a:r>
              <a:rPr lang="ru-RU" dirty="0" smtClean="0"/>
              <a:t>коснулись </a:t>
            </a:r>
            <a:r>
              <a:rPr lang="ru-RU" dirty="0" smtClean="0"/>
              <a:t>страшные репрессии, за </a:t>
            </a:r>
            <a:r>
              <a:rPr lang="ru-RU" dirty="0"/>
              <a:t>этими </a:t>
            </a:r>
            <a:r>
              <a:rPr lang="ru-RU" dirty="0" err="1" smtClean="0"/>
              <a:t>сло</a:t>
            </a:r>
            <a:r>
              <a:rPr lang="ru-RU" dirty="0" smtClean="0"/>
              <a:t>-вами - исковерканные судьбы, попранное </a:t>
            </a:r>
            <a:r>
              <a:rPr lang="ru-RU" dirty="0" err="1" smtClean="0"/>
              <a:t>челове-ческое</a:t>
            </a:r>
            <a:r>
              <a:rPr lang="ru-RU" dirty="0" smtClean="0"/>
              <a:t> </a:t>
            </a:r>
            <a:r>
              <a:rPr lang="ru-RU" dirty="0" smtClean="0"/>
              <a:t>достоинство, тяжелые </a:t>
            </a:r>
            <a:r>
              <a:rPr lang="ru-RU" dirty="0" smtClean="0"/>
              <a:t>болезни.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4619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Митрофан Константинович Рома-</a:t>
            </a:r>
            <a:r>
              <a:rPr lang="ru-RU" dirty="0" err="1" smtClean="0"/>
              <a:t>новский</a:t>
            </a:r>
            <a:r>
              <a:rPr lang="ru-RU" dirty="0" smtClean="0"/>
              <a:t> умер 12 декабря 1937 г. в </a:t>
            </a:r>
            <a:r>
              <a:rPr lang="ru-RU" dirty="0" err="1" smtClean="0"/>
              <a:t>Ивдельском</a:t>
            </a:r>
            <a:r>
              <a:rPr lang="ru-RU" dirty="0" smtClean="0"/>
              <a:t> исправительно-трудовом лагере.</a:t>
            </a:r>
          </a:p>
          <a:p>
            <a:pPr algn="just"/>
            <a:r>
              <a:rPr lang="ru-RU" dirty="0" smtClean="0"/>
              <a:t>Причина, обозначенная  в  </a:t>
            </a:r>
            <a:r>
              <a:rPr lang="ru-RU" dirty="0" err="1" smtClean="0"/>
              <a:t>Сви-детельстве</a:t>
            </a:r>
            <a:r>
              <a:rPr lang="ru-RU" dirty="0" smtClean="0"/>
              <a:t> о смерти</a:t>
            </a:r>
            <a:r>
              <a:rPr lang="ru-RU" dirty="0" smtClean="0"/>
              <a:t>:«</a:t>
            </a:r>
            <a:r>
              <a:rPr lang="ru-RU" dirty="0" err="1" smtClean="0"/>
              <a:t>Прекраще-ние</a:t>
            </a:r>
            <a:r>
              <a:rPr lang="ru-RU" dirty="0" smtClean="0"/>
              <a:t> сердечной деятельности». Больше </a:t>
            </a:r>
            <a:r>
              <a:rPr lang="ru-RU" dirty="0"/>
              <a:t>его никто и никогда не </a:t>
            </a:r>
            <a:r>
              <a:rPr lang="ru-RU" dirty="0" smtClean="0"/>
              <a:t>видел</a:t>
            </a:r>
            <a:r>
              <a:rPr lang="ru-RU" dirty="0"/>
              <a:t>. Только матушка </a:t>
            </a:r>
            <a:r>
              <a:rPr lang="ru-RU" dirty="0" err="1" smtClean="0"/>
              <a:t>Валенти</a:t>
            </a:r>
            <a:r>
              <a:rPr lang="ru-RU" dirty="0" smtClean="0"/>
              <a:t>-на </a:t>
            </a:r>
            <a:r>
              <a:rPr lang="ru-RU" dirty="0"/>
              <a:t>получила послание от </a:t>
            </a:r>
            <a:r>
              <a:rPr lang="ru-RU" dirty="0" err="1" smtClean="0"/>
              <a:t>незна-комого</a:t>
            </a:r>
            <a:r>
              <a:rPr lang="ru-RU" dirty="0" smtClean="0"/>
              <a:t> человека, который поде-лился </a:t>
            </a:r>
            <a:r>
              <a:rPr lang="ru-RU" dirty="0"/>
              <a:t>с </a:t>
            </a:r>
            <a:r>
              <a:rPr lang="ru-RU" dirty="0" smtClean="0"/>
              <a:t>нею воспоминаниями </a:t>
            </a:r>
            <a:r>
              <a:rPr lang="ru-RU" dirty="0"/>
              <a:t>о </a:t>
            </a:r>
            <a:r>
              <a:rPr lang="ru-RU" dirty="0" smtClean="0"/>
              <a:t>последних </a:t>
            </a:r>
            <a:r>
              <a:rPr lang="ru-RU" dirty="0"/>
              <a:t>днях жизни её </a:t>
            </a:r>
            <a:r>
              <a:rPr lang="ru-RU" dirty="0" err="1" smtClean="0"/>
              <a:t>му-жа</a:t>
            </a:r>
            <a:r>
              <a:rPr lang="ru-RU" dirty="0" smtClean="0"/>
              <a:t>… По его рассказу, батюшка слёг и не смог выйти на работу: валить тайгу немощному </a:t>
            </a:r>
            <a:r>
              <a:rPr lang="ru-RU" dirty="0" err="1" smtClean="0"/>
              <a:t>челове</a:t>
            </a:r>
            <a:r>
              <a:rPr lang="ru-RU" dirty="0" smtClean="0"/>
              <a:t>-ку невозможно, лесоповал был самым тяжким трудом из всех лагерных работ.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2292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</a:t>
            </a:r>
            <a:r>
              <a:rPr lang="ru-RU" dirty="0" smtClean="0"/>
              <a:t>а отказ  полагался  карцер. Это наказание  было </a:t>
            </a:r>
            <a:r>
              <a:rPr lang="ru-RU" dirty="0"/>
              <a:t>ф</a:t>
            </a:r>
            <a:r>
              <a:rPr lang="ru-RU" dirty="0" smtClean="0"/>
              <a:t>актически вторым приговором… Когда </a:t>
            </a:r>
            <a:r>
              <a:rPr lang="ru-RU" dirty="0"/>
              <a:t>заключённые вернулись в барак, </a:t>
            </a:r>
            <a:r>
              <a:rPr lang="ru-RU" dirty="0" smtClean="0"/>
              <a:t>батюшки </a:t>
            </a:r>
            <a:r>
              <a:rPr lang="ru-RU" dirty="0"/>
              <a:t>уже не </a:t>
            </a:r>
            <a:r>
              <a:rPr lang="ru-RU" dirty="0" smtClean="0"/>
              <a:t>было. У них возникло предположение, </a:t>
            </a:r>
            <a:r>
              <a:rPr lang="ru-RU" dirty="0"/>
              <a:t>что его </a:t>
            </a:r>
            <a:r>
              <a:rPr lang="ru-RU" dirty="0" smtClean="0"/>
              <a:t>убили.</a:t>
            </a:r>
          </a:p>
          <a:p>
            <a:pPr algn="just"/>
            <a:r>
              <a:rPr lang="ru-RU" dirty="0" smtClean="0"/>
              <a:t>Митрофан Константинович Романовский  был реабилитирован </a:t>
            </a:r>
            <a:r>
              <a:rPr lang="ru-RU" dirty="0"/>
              <a:t>19.06.1989 г. на основании ст.1 Указа Президиума Верховного Совета СССР от 16.01.1989 года.</a:t>
            </a:r>
          </a:p>
        </p:txBody>
      </p:sp>
      <p:pic>
        <p:nvPicPr>
          <p:cNvPr id="2050" name="Picture 2" descr="D:\1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03" y="0"/>
            <a:ext cx="5682097" cy="48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8. РОМАНОВСКИЕ\ЛИСТЫ\листии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"/>
            <a:ext cx="9144000" cy="68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семейных хрониках </a:t>
            </a:r>
            <a:r>
              <a:rPr lang="ru-RU" dirty="0" smtClean="0"/>
              <a:t>упоминается </a:t>
            </a:r>
            <a:r>
              <a:rPr lang="ru-RU" dirty="0" smtClean="0"/>
              <a:t>также ещё один брат - Евгений </a:t>
            </a:r>
            <a:r>
              <a:rPr lang="ru-RU" dirty="0"/>
              <a:t>Константинович </a:t>
            </a:r>
            <a:r>
              <a:rPr lang="ru-RU" dirty="0" smtClean="0"/>
              <a:t>Рома-</a:t>
            </a:r>
            <a:r>
              <a:rPr lang="ru-RU" dirty="0" err="1" smtClean="0"/>
              <a:t>новский</a:t>
            </a:r>
            <a:r>
              <a:rPr lang="ru-RU" dirty="0" smtClean="0"/>
              <a:t> </a:t>
            </a:r>
            <a:r>
              <a:rPr lang="ru-RU" dirty="0"/>
              <a:t>(1876 - </a:t>
            </a:r>
            <a:r>
              <a:rPr lang="ru-RU" dirty="0" smtClean="0"/>
              <a:t>?), уроженец </a:t>
            </a:r>
            <a:r>
              <a:rPr lang="ru-RU" dirty="0"/>
              <a:t>с. </a:t>
            </a:r>
            <a:r>
              <a:rPr lang="ru-RU" dirty="0" err="1"/>
              <a:t>Сенцово</a:t>
            </a:r>
            <a:r>
              <a:rPr lang="ru-RU" dirty="0"/>
              <a:t> Липецкого </a:t>
            </a:r>
            <a:r>
              <a:rPr lang="ru-RU" dirty="0" smtClean="0"/>
              <a:t>уезда. О </a:t>
            </a:r>
            <a:r>
              <a:rPr lang="ru-RU" dirty="0"/>
              <a:t>его жизни после 1917 года </a:t>
            </a:r>
            <a:r>
              <a:rPr lang="ru-RU" dirty="0" smtClean="0"/>
              <a:t>из-</a:t>
            </a:r>
            <a:r>
              <a:rPr lang="ru-RU" dirty="0" err="1" smtClean="0"/>
              <a:t>вестно</a:t>
            </a:r>
            <a:r>
              <a:rPr lang="ru-RU" dirty="0" smtClean="0"/>
              <a:t> </a:t>
            </a:r>
            <a:r>
              <a:rPr lang="ru-RU" dirty="0"/>
              <a:t>только, что с началом гонений на </a:t>
            </a:r>
            <a:r>
              <a:rPr lang="ru-RU" dirty="0" smtClean="0"/>
              <a:t>Церковь </a:t>
            </a:r>
            <a:r>
              <a:rPr lang="ru-RU" dirty="0"/>
              <a:t>в 1930 году храм был </a:t>
            </a:r>
            <a:r>
              <a:rPr lang="ru-RU" dirty="0" smtClean="0"/>
              <a:t>закрыт, </a:t>
            </a:r>
            <a:r>
              <a:rPr lang="ru-RU" dirty="0"/>
              <a:t>а семья </a:t>
            </a:r>
            <a:r>
              <a:rPr lang="ru-RU" dirty="0" smtClean="0"/>
              <a:t>вы-слана </a:t>
            </a:r>
            <a:r>
              <a:rPr lang="ru-RU" dirty="0"/>
              <a:t>в район Караганды. Сам </a:t>
            </a:r>
            <a:r>
              <a:rPr lang="ru-RU" dirty="0" smtClean="0"/>
              <a:t> он  трагически погиб, но где  </a:t>
            </a:r>
            <a:r>
              <a:rPr lang="ru-RU" dirty="0"/>
              <a:t>и как – </a:t>
            </a:r>
            <a:r>
              <a:rPr lang="ru-RU" dirty="0" smtClean="0"/>
              <a:t>неизвестно.</a:t>
            </a:r>
          </a:p>
          <a:p>
            <a:pPr algn="just"/>
            <a:r>
              <a:rPr lang="ru-RU" dirty="0" smtClean="0"/>
              <a:t>Определённо можно сказать одно: священнический род Романовских взрастил </a:t>
            </a:r>
            <a:r>
              <a:rPr lang="ru-RU" dirty="0" err="1" smtClean="0"/>
              <a:t>благодат-ные</a:t>
            </a:r>
            <a:r>
              <a:rPr lang="ru-RU" dirty="0" smtClean="0"/>
              <a:t> ростки веры – верных пастырей, которые, по слову Господа нашего Иисуса Христа, претерпели до конца…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8. РОМАНОВСКИЕ\ЛИСТЫ\лист през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268760"/>
            <a:ext cx="6696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Рекомендована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для </a:t>
            </a:r>
            <a:r>
              <a:rPr lang="ru-RU" b="1" dirty="0">
                <a:solidFill>
                  <a:srgbClr val="C00000"/>
                </a:solidFill>
              </a:rPr>
              <a:t>взрослой </a:t>
            </a:r>
            <a:r>
              <a:rPr lang="ru-RU" b="1" dirty="0" err="1">
                <a:solidFill>
                  <a:srgbClr val="C00000"/>
                </a:solidFill>
              </a:rPr>
              <a:t>воцерковлённой</a:t>
            </a:r>
            <a:r>
              <a:rPr lang="ru-RU" b="1" dirty="0">
                <a:solidFill>
                  <a:srgbClr val="C00000"/>
                </a:solidFill>
              </a:rPr>
              <a:t> аудитории</a:t>
            </a:r>
          </a:p>
          <a:p>
            <a:pPr algn="ctr"/>
            <a:r>
              <a:rPr lang="ru-RU" b="1" dirty="0" smtClean="0"/>
              <a:t>При </a:t>
            </a:r>
            <a:r>
              <a:rPr lang="ru-RU" b="1" dirty="0"/>
              <a:t>составлении использованы источники:</a:t>
            </a:r>
          </a:p>
          <a:p>
            <a:r>
              <a:rPr lang="ru-RU" dirty="0"/>
              <a:t>1. </a:t>
            </a:r>
            <a:r>
              <a:rPr lang="ru-RU" dirty="0" smtClean="0"/>
              <a:t>Устные </a:t>
            </a:r>
            <a:r>
              <a:rPr lang="ru-RU" dirty="0"/>
              <a:t>воспоминания Романовского Серафима </a:t>
            </a:r>
            <a:r>
              <a:rPr lang="ru-RU" dirty="0" err="1" smtClean="0"/>
              <a:t>Митрофанови-ча</a:t>
            </a:r>
            <a:r>
              <a:rPr lang="ru-RU" dirty="0"/>
              <a:t>.</a:t>
            </a:r>
          </a:p>
          <a:p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Лебедянь. Церковь Преображения Господня/</a:t>
            </a:r>
            <a:r>
              <a:rPr lang="ru-RU" dirty="0" err="1"/>
              <a:t>Липляндия</a:t>
            </a:r>
            <a:r>
              <a:rPr lang="ru-RU" dirty="0"/>
              <a:t>, lipland.ru.</a:t>
            </a:r>
          </a:p>
          <a:p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Устные воспоминания Пономаревой (Романовской) Софьи Митрофановны.</a:t>
            </a:r>
          </a:p>
          <a:p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/>
              <a:t>ОКУ «Государственный архив  Липецкой области»,</a:t>
            </a:r>
          </a:p>
          <a:p>
            <a:r>
              <a:rPr lang="ru-RU" dirty="0"/>
              <a:t>фонд  № Р-2210, </a:t>
            </a:r>
            <a:r>
              <a:rPr lang="ru-RU" dirty="0" err="1"/>
              <a:t>ед.хранения</a:t>
            </a:r>
            <a:r>
              <a:rPr lang="ru-RU" dirty="0"/>
              <a:t> 1812</a:t>
            </a:r>
          </a:p>
          <a:p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/>
              <a:t>ОКУ «Государственный архив  Липецкой области»,</a:t>
            </a:r>
          </a:p>
          <a:p>
            <a:r>
              <a:rPr lang="ru-RU" dirty="0"/>
              <a:t>фонд  № Р-2210, </a:t>
            </a:r>
            <a:r>
              <a:rPr lang="ru-RU" dirty="0" err="1"/>
              <a:t>ед.хранения</a:t>
            </a:r>
            <a:r>
              <a:rPr lang="ru-RU" dirty="0"/>
              <a:t> 12211</a:t>
            </a:r>
          </a:p>
          <a:p>
            <a:pPr algn="ctr"/>
            <a:r>
              <a:rPr lang="ru-RU" b="1" dirty="0"/>
              <a:t>Автор</a:t>
            </a:r>
            <a:r>
              <a:rPr lang="ru-RU" dirty="0"/>
              <a:t> – методист 2 ЛЦО  </a:t>
            </a:r>
            <a:r>
              <a:rPr lang="ru-RU" dirty="0" err="1"/>
              <a:t>О.В.Гунькина</a:t>
            </a:r>
            <a:endParaRPr lang="ru-RU" dirty="0"/>
          </a:p>
          <a:p>
            <a:pPr algn="ctr"/>
            <a:r>
              <a:rPr lang="ru-RU" b="1" dirty="0"/>
              <a:t>Консультант</a:t>
            </a:r>
            <a:r>
              <a:rPr lang="ru-RU" dirty="0"/>
              <a:t> – </a:t>
            </a:r>
            <a:r>
              <a:rPr lang="ru-RU" dirty="0" err="1"/>
              <a:t>отв.за</a:t>
            </a:r>
            <a:r>
              <a:rPr lang="ru-RU" dirty="0"/>
              <a:t> </a:t>
            </a:r>
            <a:r>
              <a:rPr lang="ru-RU" dirty="0" err="1"/>
              <a:t>РОиК</a:t>
            </a:r>
            <a:r>
              <a:rPr lang="ru-RU" dirty="0"/>
              <a:t> </a:t>
            </a:r>
            <a:r>
              <a:rPr lang="ru-RU" dirty="0" err="1"/>
              <a:t>прот</a:t>
            </a:r>
            <a:r>
              <a:rPr lang="ru-RU" dirty="0"/>
              <a:t>. Андрей </a:t>
            </a:r>
            <a:r>
              <a:rPr lang="ru-RU" dirty="0" err="1" smtClean="0"/>
              <a:t>Предеин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Рецензент </a:t>
            </a:r>
            <a:r>
              <a:rPr lang="ru-RU" dirty="0" smtClean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Виктор Тихонович Романовский</a:t>
            </a:r>
          </a:p>
          <a:p>
            <a:pPr algn="ctr"/>
            <a:r>
              <a:rPr lang="ru-RU" b="1" dirty="0" smtClean="0"/>
              <a:t>2017 г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0648"/>
            <a:ext cx="6696743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zhitsa" pitchFamily="2" charset="0"/>
              </a:rPr>
              <a:t>Презентация</a:t>
            </a:r>
            <a:endParaRPr lang="ru-RU" sz="5000" b="1" dirty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zhits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8. РОМАНОВСКИЕ\ЛИСТЫ\лист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" y="0"/>
            <a:ext cx="9162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5719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Вениамин Константинович Романовский (1874 – 1937).</a:t>
            </a:r>
          </a:p>
          <a:p>
            <a:pPr algn="just"/>
            <a:r>
              <a:rPr lang="ru-RU" dirty="0" smtClean="0"/>
              <a:t>19 июля  </a:t>
            </a:r>
            <a:r>
              <a:rPr lang="ru-RU" dirty="0"/>
              <a:t>1915 г</a:t>
            </a:r>
            <a:r>
              <a:rPr lang="ru-RU" dirty="0" smtClean="0"/>
              <a:t>. он был «перемещен </a:t>
            </a:r>
            <a:r>
              <a:rPr lang="ru-RU" dirty="0"/>
              <a:t>согласно прошению» священником Преображенской кладбищенской церкви  г. Лебедяни. С этого момента вся его последующая деятельность связана с </a:t>
            </a:r>
            <a:r>
              <a:rPr lang="ru-RU" dirty="0" smtClean="0"/>
              <a:t>этим городом. О</a:t>
            </a:r>
            <a:r>
              <a:rPr lang="ru-RU" dirty="0" smtClean="0"/>
              <a:t>. Вениамин </a:t>
            </a:r>
            <a:r>
              <a:rPr lang="ru-RU" dirty="0" smtClean="0"/>
              <a:t>имел несколько благодарностей епархиального начальства, был награждён набедренником</a:t>
            </a:r>
            <a:r>
              <a:rPr lang="ru-RU" dirty="0"/>
              <a:t> </a:t>
            </a:r>
            <a:r>
              <a:rPr lang="ru-RU" dirty="0" smtClean="0"/>
              <a:t>и состоял в должности члена Лебедянского отделения Тамбовского епархиального училищного совета.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5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8. РОМАНОВСКИЕ\ЛИСТЫ\Патриарх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6" y="0"/>
            <a:ext cx="9150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Но </a:t>
            </a:r>
            <a:r>
              <a:rPr lang="ru-RU" dirty="0">
                <a:solidFill>
                  <a:schemeClr val="bg1"/>
                </a:solidFill>
              </a:rPr>
              <a:t>вскоре грянула революция </a:t>
            </a:r>
            <a:r>
              <a:rPr lang="ru-RU" dirty="0" smtClean="0">
                <a:solidFill>
                  <a:schemeClr val="bg1"/>
                </a:solidFill>
              </a:rPr>
              <a:t>- и </a:t>
            </a:r>
            <a:r>
              <a:rPr lang="ru-RU" dirty="0">
                <a:solidFill>
                  <a:schemeClr val="bg1"/>
                </a:solidFill>
              </a:rPr>
              <a:t>о. Вениамину Романовскому как настоятелю </a:t>
            </a:r>
            <a:r>
              <a:rPr lang="ru-RU" dirty="0" err="1" smtClean="0">
                <a:solidFill>
                  <a:schemeClr val="bg1"/>
                </a:solidFill>
              </a:rPr>
              <a:t>православ-ного</a:t>
            </a:r>
            <a:r>
              <a:rPr lang="ru-RU" dirty="0" smtClean="0">
                <a:solidFill>
                  <a:schemeClr val="bg1"/>
                </a:solidFill>
              </a:rPr>
              <a:t>  храма  и  пастырю  пришлось   выстраивать  отношения  с  безбожной властью и  </a:t>
            </a:r>
            <a:r>
              <a:rPr lang="ru-RU" dirty="0" err="1" smtClean="0">
                <a:solidFill>
                  <a:schemeClr val="bg1"/>
                </a:solidFill>
              </a:rPr>
              <a:t>бо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роться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  </a:t>
            </a:r>
            <a:r>
              <a:rPr lang="ru-RU" dirty="0" smtClean="0">
                <a:solidFill>
                  <a:schemeClr val="bg1"/>
                </a:solidFill>
              </a:rPr>
              <a:t>инициированным ею </a:t>
            </a:r>
            <a:r>
              <a:rPr lang="ru-RU" dirty="0">
                <a:solidFill>
                  <a:schemeClr val="bg1"/>
                </a:solidFill>
              </a:rPr>
              <a:t>обновленческим </a:t>
            </a:r>
            <a:r>
              <a:rPr lang="ru-RU" dirty="0" smtClean="0">
                <a:solidFill>
                  <a:schemeClr val="bg1"/>
                </a:solidFill>
              </a:rPr>
              <a:t>движением внутри Русской Православной Церкви.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 многочисленных религиозных диспутах о. </a:t>
            </a:r>
            <a:r>
              <a:rPr lang="ru-RU" dirty="0">
                <a:solidFill>
                  <a:schemeClr val="bg1"/>
                </a:solidFill>
              </a:rPr>
              <a:t>Вениамин показал себя как </a:t>
            </a:r>
            <a:r>
              <a:rPr lang="ru-RU" dirty="0" smtClean="0">
                <a:solidFill>
                  <a:schemeClr val="bg1"/>
                </a:solidFill>
              </a:rPr>
              <a:t>убеждён-</a:t>
            </a:r>
            <a:r>
              <a:rPr lang="ru-RU" dirty="0" err="1" smtClean="0">
                <a:solidFill>
                  <a:schemeClr val="bg1"/>
                </a:solidFill>
              </a:rPr>
              <a:t>ный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 последовательный сторонник Патриарха Тихона (</a:t>
            </a:r>
            <a:r>
              <a:rPr lang="ru-RU" dirty="0" smtClean="0">
                <a:solidFill>
                  <a:schemeClr val="bg1"/>
                </a:solidFill>
              </a:rPr>
              <a:t>Белавина</a:t>
            </a:r>
            <a:r>
              <a:rPr lang="ru-RU" dirty="0">
                <a:solidFill>
                  <a:schemeClr val="bg1"/>
                </a:solidFill>
              </a:rPr>
              <a:t>), а затем и митрополита Сергия (</a:t>
            </a:r>
            <a:r>
              <a:rPr lang="ru-RU" dirty="0" err="1">
                <a:solidFill>
                  <a:schemeClr val="bg1"/>
                </a:solidFill>
              </a:rPr>
              <a:t>Страгородского</a:t>
            </a:r>
            <a:r>
              <a:rPr lang="ru-RU" dirty="0" smtClean="0">
                <a:solidFill>
                  <a:schemeClr val="bg1"/>
                </a:solidFill>
              </a:rPr>
              <a:t>).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8. РОМАНОВСКИЕ\ЛИСТЫ\Без имени-1вв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142" cy="68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45715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Священноначалие  отдавало должное  горя-чей вере  и  организаторским способностям о</a:t>
            </a:r>
            <a:r>
              <a:rPr lang="ru-RU" dirty="0" smtClean="0"/>
              <a:t>. Вениамина </a:t>
            </a:r>
            <a:r>
              <a:rPr lang="ru-RU" dirty="0"/>
              <a:t>о чём свидетельствует </a:t>
            </a:r>
            <a:r>
              <a:rPr lang="ru-RU" dirty="0" smtClean="0"/>
              <a:t> </a:t>
            </a:r>
            <a:r>
              <a:rPr lang="ru-RU" dirty="0" err="1" smtClean="0"/>
              <a:t>награ-ждение</a:t>
            </a:r>
            <a:r>
              <a:rPr lang="ru-RU" dirty="0" smtClean="0"/>
              <a:t> </a:t>
            </a:r>
            <a:r>
              <a:rPr lang="ru-RU" dirty="0"/>
              <a:t>его в 1924 г. в Москве саном </a:t>
            </a:r>
            <a:r>
              <a:rPr lang="ru-RU" dirty="0" smtClean="0"/>
              <a:t>про-</a:t>
            </a:r>
            <a:r>
              <a:rPr lang="ru-RU" dirty="0" err="1" smtClean="0"/>
              <a:t>тоиерея</a:t>
            </a:r>
            <a:r>
              <a:rPr lang="ru-RU" dirty="0" smtClean="0"/>
              <a:t> </a:t>
            </a:r>
            <a:r>
              <a:rPr lang="ru-RU" dirty="0"/>
              <a:t>и назначение на должность </a:t>
            </a:r>
            <a:r>
              <a:rPr lang="ru-RU" dirty="0" smtClean="0"/>
              <a:t>благо-чинного </a:t>
            </a:r>
            <a:r>
              <a:rPr lang="ru-RU" dirty="0"/>
              <a:t>Лебедянского округа, в </a:t>
            </a:r>
            <a:r>
              <a:rPr lang="ru-RU" dirty="0" smtClean="0"/>
              <a:t>который </a:t>
            </a:r>
            <a:r>
              <a:rPr lang="ru-RU" dirty="0"/>
              <a:t>входило 25 городских и сельских храмов.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К о</a:t>
            </a:r>
            <a:r>
              <a:rPr lang="ru-RU" dirty="0" smtClean="0"/>
              <a:t>. Вениамину </a:t>
            </a:r>
            <a:r>
              <a:rPr lang="ru-RU" dirty="0"/>
              <a:t>не раз приезжал для </a:t>
            </a:r>
            <a:r>
              <a:rPr lang="ru-RU" dirty="0" err="1" smtClean="0"/>
              <a:t>реше-ния</a:t>
            </a:r>
            <a:r>
              <a:rPr lang="ru-RU" dirty="0" smtClean="0"/>
              <a:t> </a:t>
            </a:r>
            <a:r>
              <a:rPr lang="ru-RU" dirty="0"/>
              <a:t>вопросов по управлению </a:t>
            </a:r>
            <a:r>
              <a:rPr lang="ru-RU" dirty="0" smtClean="0"/>
              <a:t>приходами </a:t>
            </a:r>
            <a:r>
              <a:rPr lang="ru-RU" dirty="0"/>
              <a:t>Лебедянского благочиния </a:t>
            </a:r>
            <a:r>
              <a:rPr lang="ru-RU" dirty="0" smtClean="0"/>
              <a:t>Липецкой </a:t>
            </a:r>
            <a:r>
              <a:rPr lang="ru-RU" dirty="0" err="1" smtClean="0"/>
              <a:t>епар-хии</a:t>
            </a:r>
            <a:r>
              <a:rPr lang="ru-RU" dirty="0" smtClean="0"/>
              <a:t> </a:t>
            </a:r>
            <a:r>
              <a:rPr lang="ru-RU" dirty="0"/>
              <a:t>епископ </a:t>
            </a:r>
            <a:r>
              <a:rPr lang="ru-RU" dirty="0" err="1" smtClean="0"/>
              <a:t>Уар</a:t>
            </a:r>
            <a:r>
              <a:rPr lang="ru-RU" dirty="0" smtClean="0"/>
              <a:t> (</a:t>
            </a:r>
            <a:r>
              <a:rPr lang="ru-RU" dirty="0" err="1" smtClean="0"/>
              <a:t>Шмарин</a:t>
            </a:r>
            <a:r>
              <a:rPr lang="ru-RU" dirty="0"/>
              <a:t>), который вместе с </a:t>
            </a:r>
            <a:r>
              <a:rPr lang="ru-RU" dirty="0" smtClean="0"/>
              <a:t>Вениамином Константиновичем Романов-</a:t>
            </a:r>
            <a:r>
              <a:rPr lang="ru-RU" dirty="0" err="1" smtClean="0"/>
              <a:t>ским</a:t>
            </a:r>
            <a:r>
              <a:rPr lang="ru-RU" dirty="0" smtClean="0"/>
              <a:t> служил </a:t>
            </a:r>
            <a:r>
              <a:rPr lang="ru-RU" dirty="0"/>
              <a:t>в Преображенской </a:t>
            </a:r>
            <a:r>
              <a:rPr lang="ru-RU" dirty="0" err="1" smtClean="0"/>
              <a:t>кладбищен-ской</a:t>
            </a:r>
            <a:r>
              <a:rPr lang="ru-RU" dirty="0" smtClean="0"/>
              <a:t> церкви </a:t>
            </a:r>
            <a:r>
              <a:rPr lang="ru-RU" dirty="0"/>
              <a:t>29 сентября 1931 г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/>
              <a:t>Пользующийся </a:t>
            </a:r>
            <a:r>
              <a:rPr lang="ru-RU" dirty="0" smtClean="0"/>
              <a:t>всеобщим уважением  священнослужитель  с яркими  качествами проповедника </a:t>
            </a:r>
            <a:r>
              <a:rPr lang="ru-RU" dirty="0" smtClean="0"/>
              <a:t>был </a:t>
            </a:r>
            <a:r>
              <a:rPr lang="ru-RU" dirty="0" smtClean="0"/>
              <a:t>опасен для </a:t>
            </a:r>
            <a:r>
              <a:rPr lang="ru-RU" dirty="0" smtClean="0"/>
              <a:t>советской власти своим </a:t>
            </a:r>
            <a:r>
              <a:rPr lang="ru-RU" dirty="0" smtClean="0"/>
              <a:t>влиянием на паству. </a:t>
            </a:r>
          </a:p>
          <a:p>
            <a:pPr algn="just"/>
            <a:r>
              <a:rPr lang="ru-RU" dirty="0" smtClean="0"/>
              <a:t>Отступничеством от Христа пастырь себя не запятнал, подавая тем самым </a:t>
            </a:r>
            <a:r>
              <a:rPr lang="ru-RU" dirty="0" smtClean="0"/>
              <a:t>пример  </a:t>
            </a:r>
            <a:r>
              <a:rPr lang="ru-RU" dirty="0" smtClean="0"/>
              <a:t>своим </a:t>
            </a:r>
            <a:r>
              <a:rPr lang="ru-RU" dirty="0" smtClean="0"/>
              <a:t>прихожанам </a:t>
            </a:r>
            <a:r>
              <a:rPr lang="ru-RU" dirty="0" smtClean="0"/>
              <a:t>и </a:t>
            </a:r>
            <a:r>
              <a:rPr lang="ru-RU" dirty="0" smtClean="0"/>
              <a:t>жителям окрестных </a:t>
            </a:r>
            <a:r>
              <a:rPr lang="ru-RU" dirty="0" smtClean="0"/>
              <a:t>сёл и деревень.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6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8. РОМАНОВСКИЕ\ЛИСТЫ\лист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13995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 1915 до ареста </a:t>
            </a:r>
            <a:r>
              <a:rPr lang="ru-RU" dirty="0" smtClean="0"/>
              <a:t>весной </a:t>
            </a:r>
            <a:r>
              <a:rPr lang="ru-RU" dirty="0" smtClean="0"/>
              <a:t>1932 года Вениамин Константинович Романов-</a:t>
            </a:r>
            <a:r>
              <a:rPr lang="ru-RU" dirty="0" err="1" smtClean="0"/>
              <a:t>ский</a:t>
            </a:r>
            <a:r>
              <a:rPr lang="ru-RU" dirty="0" smtClean="0"/>
              <a:t> </a:t>
            </a:r>
            <a:r>
              <a:rPr lang="ru-RU" dirty="0"/>
              <a:t>был </a:t>
            </a:r>
            <a:r>
              <a:rPr lang="ru-RU" dirty="0" smtClean="0"/>
              <a:t>настоятелем лебедянского храма Преображения Господня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марте 1932 г. протоиерей Вениамин </a:t>
            </a:r>
            <a:r>
              <a:rPr lang="ru-RU" dirty="0" smtClean="0"/>
              <a:t> вместе </a:t>
            </a:r>
            <a:r>
              <a:rPr lang="ru-RU" dirty="0"/>
              <a:t>с другими </a:t>
            </a:r>
            <a:r>
              <a:rPr lang="ru-RU" dirty="0" smtClean="0"/>
              <a:t>священниками </a:t>
            </a:r>
            <a:r>
              <a:rPr lang="ru-RU" dirty="0"/>
              <a:t>«</a:t>
            </a:r>
            <a:r>
              <a:rPr lang="ru-RU" dirty="0" smtClean="0"/>
              <a:t>тихо-</a:t>
            </a:r>
            <a:r>
              <a:rPr lang="ru-RU" dirty="0" err="1" smtClean="0"/>
              <a:t>новской</a:t>
            </a:r>
            <a:r>
              <a:rPr lang="ru-RU" dirty="0" smtClean="0"/>
              <a:t> ориентации</a:t>
            </a:r>
            <a:r>
              <a:rPr lang="ru-RU" dirty="0"/>
              <a:t>» был арестован </a:t>
            </a:r>
            <a:r>
              <a:rPr lang="ru-RU" dirty="0" smtClean="0"/>
              <a:t>органами </a:t>
            </a:r>
            <a:r>
              <a:rPr lang="ru-RU" dirty="0"/>
              <a:t>Лебедянского </a:t>
            </a:r>
            <a:r>
              <a:rPr lang="ru-RU" dirty="0" err="1"/>
              <a:t>Райотделения</a:t>
            </a:r>
            <a:r>
              <a:rPr lang="ru-RU" dirty="0"/>
              <a:t> </a:t>
            </a:r>
            <a:r>
              <a:rPr lang="ru-RU" dirty="0" smtClean="0"/>
              <a:t>ОГПУ </a:t>
            </a:r>
            <a:r>
              <a:rPr lang="ru-RU" dirty="0"/>
              <a:t>как руководитель </a:t>
            </a:r>
            <a:r>
              <a:rPr lang="ru-RU" dirty="0" err="1" smtClean="0"/>
              <a:t>контрреволю</a:t>
            </a:r>
            <a:r>
              <a:rPr lang="ru-RU" dirty="0" smtClean="0"/>
              <a:t>-</a:t>
            </a:r>
            <a:r>
              <a:rPr lang="ru-RU" dirty="0" err="1" smtClean="0"/>
              <a:t>ционно</a:t>
            </a:r>
            <a:r>
              <a:rPr lang="ru-RU" dirty="0" smtClean="0"/>
              <a:t>-монархической организации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 следственных органах было заведено дело № 1812, в котором были </a:t>
            </a:r>
            <a:r>
              <a:rPr lang="ru-RU" dirty="0" err="1" smtClean="0"/>
              <a:t>обозна-чены</a:t>
            </a:r>
            <a:r>
              <a:rPr lang="ru-RU" dirty="0" smtClean="0"/>
              <a:t> пять обвиняемых.</a:t>
            </a:r>
          </a:p>
          <a:p>
            <a:pPr algn="just"/>
            <a:r>
              <a:rPr lang="ru-RU" dirty="0" smtClean="0"/>
              <a:t>Н</a:t>
            </a:r>
            <a:r>
              <a:rPr lang="ru-RU" dirty="0"/>
              <a:t>а основании </a:t>
            </a:r>
            <a:r>
              <a:rPr lang="ru-RU" dirty="0" smtClean="0"/>
              <a:t>ордера </a:t>
            </a:r>
            <a:r>
              <a:rPr lang="ru-RU" dirty="0"/>
              <a:t>№ 11 от 25 марта </a:t>
            </a:r>
            <a:r>
              <a:rPr lang="ru-RU" dirty="0" smtClean="0"/>
              <a:t>в квартире отца Вениамина состоялся обыск с целью обнаружение «а/сов. ли-</a:t>
            </a:r>
            <a:r>
              <a:rPr lang="ru-RU" dirty="0" err="1" smtClean="0"/>
              <a:t>тературы</a:t>
            </a:r>
            <a:r>
              <a:rPr lang="ru-RU" dirty="0" smtClean="0"/>
              <a:t> и оружия».</a:t>
            </a:r>
          </a:p>
          <a:p>
            <a:pPr algn="just"/>
            <a:r>
              <a:rPr lang="ru-RU" dirty="0" smtClean="0"/>
              <a:t>В ходе обыска были изъяты журналы и личные письма, не имеющие никакого отношения к содержанию обвинения.</a:t>
            </a:r>
          </a:p>
          <a:p>
            <a:pPr algn="just"/>
            <a:r>
              <a:rPr lang="ru-RU" dirty="0"/>
              <a:t>Внизу </a:t>
            </a:r>
            <a:r>
              <a:rPr lang="ru-RU" dirty="0" smtClean="0"/>
              <a:t>наискосок </a:t>
            </a:r>
            <a:r>
              <a:rPr lang="ru-RU" dirty="0"/>
              <a:t>чернильной </a:t>
            </a:r>
            <a:r>
              <a:rPr lang="ru-RU" dirty="0" smtClean="0"/>
              <a:t>ручкой была сделана надпись: </a:t>
            </a:r>
            <a:r>
              <a:rPr lang="ru-RU" dirty="0"/>
              <a:t>«Как не </a:t>
            </a:r>
            <a:r>
              <a:rPr lang="ru-RU" dirty="0" smtClean="0"/>
              <a:t>имею-</a:t>
            </a:r>
            <a:r>
              <a:rPr lang="ru-RU" dirty="0" err="1" smtClean="0"/>
              <a:t>щие</a:t>
            </a:r>
            <a:r>
              <a:rPr lang="ru-RU" dirty="0" smtClean="0"/>
              <a:t> ничего </a:t>
            </a:r>
            <a:r>
              <a:rPr lang="ru-RU" dirty="0"/>
              <a:t>общего с веществ</a:t>
            </a:r>
            <a:r>
              <a:rPr lang="ru-RU" dirty="0" smtClean="0"/>
              <a:t>. </a:t>
            </a:r>
            <a:r>
              <a:rPr lang="ru-RU" dirty="0" err="1" smtClean="0"/>
              <a:t>доказ</a:t>
            </a:r>
            <a:r>
              <a:rPr lang="ru-RU" dirty="0"/>
              <a:t>. письма и книги -  </a:t>
            </a:r>
            <a:r>
              <a:rPr lang="ru-RU" dirty="0" smtClean="0"/>
              <a:t>уничтожены». </a:t>
            </a:r>
            <a:r>
              <a:rPr lang="ru-RU" dirty="0" smtClean="0"/>
              <a:t>Подпись.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6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8. РОМАНОВСКИЕ\ЛИСТЫ\лист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" y="22083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8600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дальше последовал месяц </a:t>
            </a:r>
            <a:r>
              <a:rPr lang="ru-RU" dirty="0"/>
              <a:t>допросов и очных </a:t>
            </a:r>
            <a:r>
              <a:rPr lang="ru-RU" dirty="0" smtClean="0"/>
              <a:t>ставок…</a:t>
            </a:r>
          </a:p>
          <a:p>
            <a:pPr algn="just"/>
            <a:r>
              <a:rPr lang="ru-RU" b="1" dirty="0" smtClean="0"/>
              <a:t>К </a:t>
            </a:r>
            <a:r>
              <a:rPr lang="ru-RU" b="1" dirty="0"/>
              <a:t>следственному Делу № </a:t>
            </a:r>
            <a:r>
              <a:rPr lang="ru-RU" b="1" dirty="0" smtClean="0"/>
              <a:t>1812., лист </a:t>
            </a:r>
            <a:r>
              <a:rPr lang="ru-RU" b="1" dirty="0"/>
              <a:t>№ 2  </a:t>
            </a:r>
            <a:endParaRPr lang="ru-RU" b="1" dirty="0" smtClean="0"/>
          </a:p>
          <a:p>
            <a:pPr algn="just"/>
            <a:r>
              <a:rPr lang="ru-RU" i="1" dirty="0">
                <a:solidFill>
                  <a:srgbClr val="C00000"/>
                </a:solidFill>
              </a:rPr>
              <a:t>(орфография </a:t>
            </a:r>
            <a:r>
              <a:rPr lang="ru-RU" i="1" dirty="0" smtClean="0">
                <a:solidFill>
                  <a:srgbClr val="C00000"/>
                </a:solidFill>
              </a:rPr>
              <a:t>и стиль </a:t>
            </a:r>
            <a:r>
              <a:rPr lang="ru-RU" i="1" dirty="0">
                <a:solidFill>
                  <a:srgbClr val="C00000"/>
                </a:solidFill>
              </a:rPr>
              <a:t>оригинала сохранены)</a:t>
            </a:r>
          </a:p>
          <a:p>
            <a:pPr algn="just"/>
            <a:r>
              <a:rPr lang="ru-RU" b="1" dirty="0" smtClean="0"/>
              <a:t>Протокол допроса </a:t>
            </a:r>
            <a:r>
              <a:rPr lang="ru-RU" dirty="0" smtClean="0"/>
              <a:t>свидетеля М…, </a:t>
            </a:r>
            <a:r>
              <a:rPr lang="ru-RU" dirty="0"/>
              <a:t>28 лет из крестьян, </a:t>
            </a:r>
            <a:r>
              <a:rPr lang="ru-RU" dirty="0" err="1"/>
              <a:t>беспарт</a:t>
            </a:r>
            <a:r>
              <a:rPr lang="ru-RU" dirty="0" smtClean="0"/>
              <a:t>., не </a:t>
            </a:r>
            <a:r>
              <a:rPr lang="ru-RU" dirty="0"/>
              <a:t>судим,  проживает </a:t>
            </a:r>
            <a:r>
              <a:rPr lang="ru-RU" dirty="0" smtClean="0"/>
              <a:t>гор</a:t>
            </a:r>
            <a:r>
              <a:rPr lang="ru-RU" dirty="0" smtClean="0"/>
              <a:t>. Лебедянь</a:t>
            </a:r>
            <a:r>
              <a:rPr lang="ru-RU" dirty="0" smtClean="0"/>
              <a:t>…</a:t>
            </a:r>
            <a:endParaRPr lang="ru-RU" dirty="0"/>
          </a:p>
          <a:p>
            <a:pPr algn="just"/>
            <a:r>
              <a:rPr lang="ru-RU" dirty="0" smtClean="0"/>
              <a:t>«…</a:t>
            </a:r>
            <a:r>
              <a:rPr lang="ru-RU" dirty="0"/>
              <a:t>Священника Романовского Вениамина трудно не знать гр-нам г</a:t>
            </a:r>
            <a:r>
              <a:rPr lang="ru-RU" dirty="0" smtClean="0"/>
              <a:t>. Лебедяни </a:t>
            </a:r>
            <a:r>
              <a:rPr lang="ru-RU" dirty="0"/>
              <a:t>как </a:t>
            </a:r>
            <a:r>
              <a:rPr lang="ru-RU" dirty="0" err="1" smtClean="0"/>
              <a:t>знаме-нитого</a:t>
            </a:r>
            <a:r>
              <a:rPr lang="ru-RU" dirty="0" smtClean="0"/>
              <a:t> </a:t>
            </a:r>
            <a:r>
              <a:rPr lang="ru-RU" dirty="0"/>
              <a:t>проповедника и несчастного </a:t>
            </a:r>
            <a:r>
              <a:rPr lang="ru-RU" dirty="0" smtClean="0"/>
              <a:t>человека, </a:t>
            </a:r>
            <a:r>
              <a:rPr lang="ru-RU" dirty="0"/>
              <a:t>каким он себя рисовал в проповедях и беседах с </a:t>
            </a:r>
            <a:r>
              <a:rPr lang="ru-RU" dirty="0" err="1"/>
              <a:t>гр</a:t>
            </a:r>
            <a:r>
              <a:rPr lang="ru-RU" dirty="0"/>
              <a:t>-ми </a:t>
            </a:r>
            <a:r>
              <a:rPr lang="ru-RU" dirty="0" smtClean="0"/>
              <a:t>г</a:t>
            </a:r>
            <a:r>
              <a:rPr lang="ru-RU" dirty="0" smtClean="0"/>
              <a:t>. Лебедяни</a:t>
            </a:r>
            <a:r>
              <a:rPr lang="ru-RU" dirty="0" smtClean="0"/>
              <a:t>. Особенно </a:t>
            </a:r>
            <a:r>
              <a:rPr lang="ru-RU" dirty="0"/>
              <a:t>хорошо узнать его мне пришлось ещё в годы военного </a:t>
            </a:r>
            <a:r>
              <a:rPr lang="ru-RU" dirty="0" smtClean="0"/>
              <a:t>комму-</a:t>
            </a:r>
            <a:r>
              <a:rPr lang="ru-RU" dirty="0" err="1" smtClean="0"/>
              <a:t>низма</a:t>
            </a:r>
            <a:r>
              <a:rPr lang="ru-RU" dirty="0"/>
              <a:t>, когда ещё церковь чувствовала под </a:t>
            </a:r>
            <a:r>
              <a:rPr lang="ru-RU" dirty="0" smtClean="0"/>
              <a:t>со-бой </a:t>
            </a:r>
            <a:r>
              <a:rPr lang="ru-RU" dirty="0"/>
              <a:t>твёрдую почву и когда попы особенно </a:t>
            </a:r>
            <a:r>
              <a:rPr lang="ru-RU" dirty="0" smtClean="0"/>
              <a:t>усердно </a:t>
            </a:r>
            <a:r>
              <a:rPr lang="ru-RU" dirty="0"/>
              <a:t>старались внести вражду верующих к </a:t>
            </a:r>
            <a:r>
              <a:rPr lang="ru-RU" dirty="0" err="1"/>
              <a:t>Соввласти</a:t>
            </a:r>
            <a:r>
              <a:rPr lang="ru-RU" dirty="0"/>
              <a:t>, а в особенности п. Романовский, </a:t>
            </a:r>
            <a:r>
              <a:rPr lang="ru-RU" dirty="0" smtClean="0"/>
              <a:t>ко-</a:t>
            </a:r>
            <a:r>
              <a:rPr lang="ru-RU" dirty="0" err="1" smtClean="0"/>
              <a:t>торый</a:t>
            </a:r>
            <a:r>
              <a:rPr lang="ru-RU" dirty="0" smtClean="0"/>
              <a:t> </a:t>
            </a:r>
            <a:r>
              <a:rPr lang="ru-RU" dirty="0"/>
              <a:t>имел особое уважение и авторитет </a:t>
            </a:r>
            <a:r>
              <a:rPr lang="ru-RU" dirty="0" err="1" smtClean="0"/>
              <a:t>пе-ред</a:t>
            </a:r>
            <a:r>
              <a:rPr lang="ru-RU" dirty="0" smtClean="0"/>
              <a:t> </a:t>
            </a:r>
            <a:r>
              <a:rPr lang="ru-RU" dirty="0"/>
              <a:t>всеми священниками </a:t>
            </a:r>
            <a:r>
              <a:rPr lang="ru-RU" dirty="0" err="1"/>
              <a:t>г.Лебедяни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этот </a:t>
            </a:r>
            <a:r>
              <a:rPr lang="ru-RU" dirty="0" smtClean="0"/>
              <a:t>момент </a:t>
            </a:r>
            <a:r>
              <a:rPr lang="ru-RU" dirty="0"/>
              <a:t>части его проповеди, а также участия его в диспутах дали ему большой приход  к </a:t>
            </a:r>
            <a:r>
              <a:rPr lang="ru-RU" dirty="0" smtClean="0"/>
              <a:t>нему </a:t>
            </a:r>
            <a:r>
              <a:rPr lang="ru-RU" dirty="0"/>
              <a:t>верующих, увеличили к нему общее </a:t>
            </a:r>
            <a:r>
              <a:rPr lang="ru-RU" dirty="0" smtClean="0"/>
              <a:t>внимание </a:t>
            </a:r>
            <a:r>
              <a:rPr lang="ru-RU" dirty="0"/>
              <a:t>и с ним стали считаться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41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1924 году проживая в квартире священника (</a:t>
            </a:r>
            <a:r>
              <a:rPr lang="ru-RU" dirty="0" smtClean="0"/>
              <a:t>прим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фамилия - </a:t>
            </a:r>
            <a:r>
              <a:rPr lang="ru-RU" dirty="0" smtClean="0"/>
              <a:t>неразборчиво) </a:t>
            </a:r>
            <a:r>
              <a:rPr lang="ru-RU" dirty="0" err="1"/>
              <a:t>г.Лебедяни</a:t>
            </a:r>
            <a:r>
              <a:rPr lang="ru-RU" dirty="0"/>
              <a:t> я ещё больше узнал Романовского как </a:t>
            </a:r>
            <a:r>
              <a:rPr lang="ru-RU" dirty="0" smtClean="0"/>
              <a:t>видного </a:t>
            </a:r>
            <a:r>
              <a:rPr lang="ru-RU" dirty="0"/>
              <a:t>священного деятеля, который имел </a:t>
            </a:r>
            <a:r>
              <a:rPr lang="ru-RU" dirty="0" smtClean="0"/>
              <a:t>большой </a:t>
            </a:r>
            <a:r>
              <a:rPr lang="ru-RU" dirty="0"/>
              <a:t>авторитет даже у остальных </a:t>
            </a:r>
            <a:r>
              <a:rPr lang="ru-RU" dirty="0" smtClean="0"/>
              <a:t>попов </a:t>
            </a:r>
            <a:r>
              <a:rPr lang="ru-RU" dirty="0"/>
              <a:t>и </a:t>
            </a:r>
            <a:r>
              <a:rPr lang="ru-RU" dirty="0" smtClean="0"/>
              <a:t>кото-</a:t>
            </a:r>
            <a:r>
              <a:rPr lang="ru-RU" dirty="0" err="1" smtClean="0"/>
              <a:t>рого</a:t>
            </a:r>
            <a:r>
              <a:rPr lang="ru-RU" dirty="0" smtClean="0"/>
              <a:t> </a:t>
            </a:r>
            <a:r>
              <a:rPr lang="ru-RU" dirty="0"/>
              <a:t>считали главой в это время </a:t>
            </a:r>
            <a:r>
              <a:rPr lang="ru-RU" dirty="0" smtClean="0"/>
              <a:t>организации </a:t>
            </a:r>
            <a:r>
              <a:rPr lang="ru-RU" dirty="0"/>
              <a:t>«</a:t>
            </a:r>
            <a:r>
              <a:rPr lang="ru-RU" dirty="0" err="1"/>
              <a:t>тихоновцев</a:t>
            </a:r>
            <a:r>
              <a:rPr lang="ru-RU" dirty="0"/>
              <a:t>» так как у </a:t>
            </a:r>
            <a:r>
              <a:rPr lang="ru-RU" dirty="0" smtClean="0"/>
              <a:t>Романовского </a:t>
            </a:r>
            <a:r>
              <a:rPr lang="ru-RU" dirty="0"/>
              <a:t>под его началом проводились </a:t>
            </a:r>
            <a:r>
              <a:rPr lang="ru-RU" dirty="0" err="1" smtClean="0"/>
              <a:t>сбо-рища</a:t>
            </a:r>
            <a:r>
              <a:rPr lang="ru-RU" dirty="0" smtClean="0"/>
              <a:t> </a:t>
            </a:r>
            <a:r>
              <a:rPr lang="ru-RU" dirty="0"/>
              <a:t>и беседы. За что </a:t>
            </a:r>
            <a:r>
              <a:rPr lang="ru-RU" dirty="0" smtClean="0"/>
              <a:t>Романовский </a:t>
            </a:r>
            <a:r>
              <a:rPr lang="ru-RU" dirty="0"/>
              <a:t>подвергался репрессиям ОГПУ.</a:t>
            </a:r>
          </a:p>
          <a:p>
            <a:pPr algn="just"/>
            <a:r>
              <a:rPr lang="ru-RU" dirty="0"/>
              <a:t>Из разговоров с верующими, а также  с самим им </a:t>
            </a:r>
            <a:r>
              <a:rPr lang="ru-RU" dirty="0" smtClean="0"/>
              <a:t>правда </a:t>
            </a:r>
            <a:r>
              <a:rPr lang="ru-RU" dirty="0"/>
              <a:t>приходилось констатировать что Романовский </a:t>
            </a:r>
            <a:r>
              <a:rPr lang="ru-RU" dirty="0" smtClean="0"/>
              <a:t>имеющий </a:t>
            </a:r>
            <a:r>
              <a:rPr lang="ru-RU" dirty="0"/>
              <a:t>высшее духовное </a:t>
            </a:r>
            <a:r>
              <a:rPr lang="ru-RU" dirty="0" smtClean="0"/>
              <a:t>образование (прим.: на самом деле –среднее </a:t>
            </a:r>
            <a:r>
              <a:rPr lang="ru-RU" dirty="0"/>
              <a:t>духовное </a:t>
            </a:r>
            <a:r>
              <a:rPr lang="ru-RU" dirty="0" smtClean="0"/>
              <a:t>образование; окончил </a:t>
            </a:r>
            <a:r>
              <a:rPr lang="ru-RU" dirty="0"/>
              <a:t>Тамбовскую духовную семинарию</a:t>
            </a:r>
            <a:r>
              <a:rPr lang="ru-RU" dirty="0" smtClean="0"/>
              <a:t>) умело </a:t>
            </a:r>
            <a:r>
              <a:rPr lang="ru-RU" dirty="0"/>
              <a:t>всегда </a:t>
            </a:r>
            <a:r>
              <a:rPr lang="ru-RU" dirty="0" smtClean="0"/>
              <a:t>превращал </a:t>
            </a:r>
            <a:r>
              <a:rPr lang="ru-RU" dirty="0"/>
              <a:t>свою </a:t>
            </a:r>
            <a:r>
              <a:rPr lang="ru-RU" dirty="0" smtClean="0"/>
              <a:t>про-</a:t>
            </a:r>
            <a:r>
              <a:rPr lang="ru-RU" dirty="0" err="1" smtClean="0"/>
              <a:t>поведь</a:t>
            </a:r>
            <a:r>
              <a:rPr lang="ru-RU" dirty="0" smtClean="0"/>
              <a:t> </a:t>
            </a:r>
            <a:r>
              <a:rPr lang="ru-RU" dirty="0"/>
              <a:t>в агитацию против Советской власти и делал это для политически </a:t>
            </a:r>
            <a:r>
              <a:rPr lang="ru-RU" dirty="0" smtClean="0"/>
              <a:t>безграмотного-незаметно…</a:t>
            </a:r>
          </a:p>
          <a:p>
            <a:pPr algn="just"/>
            <a:r>
              <a:rPr lang="ru-RU" dirty="0" smtClean="0"/>
              <a:t>Романовский </a:t>
            </a:r>
            <a:r>
              <a:rPr lang="ru-RU" dirty="0"/>
              <a:t>особенно </a:t>
            </a:r>
            <a:r>
              <a:rPr lang="ru-RU" dirty="0" smtClean="0"/>
              <a:t>усердно </a:t>
            </a:r>
            <a:r>
              <a:rPr lang="ru-RU" dirty="0"/>
              <a:t>проводил  свою политику, якобы укрепляя </a:t>
            </a:r>
            <a:r>
              <a:rPr lang="ru-RU" dirty="0" smtClean="0"/>
              <a:t>коллектив </a:t>
            </a:r>
            <a:r>
              <a:rPr lang="ru-RU" dirty="0"/>
              <a:t>молящихся в проповедях применяя их к </a:t>
            </a:r>
            <a:r>
              <a:rPr lang="ru-RU" dirty="0" smtClean="0"/>
              <a:t>церковным </a:t>
            </a:r>
            <a:r>
              <a:rPr lang="ru-RU" dirty="0"/>
              <a:t>праздникам. </a:t>
            </a:r>
            <a:r>
              <a:rPr lang="ru-RU" dirty="0" smtClean="0"/>
              <a:t>В </a:t>
            </a:r>
            <a:r>
              <a:rPr lang="ru-RU" dirty="0"/>
              <a:t>разговорах с ним вот уже в конце 1931 года и даже начале 1932 года  он ещё не только не прекращал своих агитаций, а наоборот их </a:t>
            </a:r>
            <a:r>
              <a:rPr lang="ru-RU" dirty="0" smtClean="0"/>
              <a:t>усиливал. Особенно </a:t>
            </a:r>
            <a:r>
              <a:rPr lang="ru-RU" dirty="0"/>
              <a:t>мне бросилась в глаза его выходка на базаре числа 15/ </a:t>
            </a:r>
            <a:r>
              <a:rPr lang="en-US" dirty="0"/>
              <a:t>II</a:t>
            </a:r>
            <a:r>
              <a:rPr lang="ru-RU" dirty="0"/>
              <a:t>  где в кругу неизвестных мне крестьян  Романовский всячески старался </a:t>
            </a:r>
            <a:r>
              <a:rPr lang="ru-RU" dirty="0" smtClean="0"/>
              <a:t>восстановить </a:t>
            </a:r>
            <a:r>
              <a:rPr lang="ru-RU" dirty="0"/>
              <a:t>в них </a:t>
            </a:r>
            <a:r>
              <a:rPr lang="ru-RU" dirty="0" err="1"/>
              <a:t>противосоветские</a:t>
            </a:r>
            <a:r>
              <a:rPr lang="ru-RU" dirty="0"/>
              <a:t> </a:t>
            </a:r>
            <a:r>
              <a:rPr lang="ru-RU" dirty="0" smtClean="0"/>
              <a:t>мнения…</a:t>
            </a:r>
            <a:endParaRPr lang="ru-RU" dirty="0"/>
          </a:p>
        </p:txBody>
      </p:sp>
      <p:pic>
        <p:nvPicPr>
          <p:cNvPr id="5124" name="Picture 4" descr="D:\8. РОМАНОВСКИЕ\ЛИСТЫ\лист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" y="0"/>
            <a:ext cx="914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FE635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1020</TotalTime>
  <Words>3600</Words>
  <Application>Microsoft Office PowerPoint</Application>
  <PresentationFormat>Экран (4:3)</PresentationFormat>
  <Paragraphs>141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Izhitsa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Валентина</cp:lastModifiedBy>
  <cp:revision>321</cp:revision>
  <dcterms:created xsi:type="dcterms:W3CDTF">2017-10-09T17:40:33Z</dcterms:created>
  <dcterms:modified xsi:type="dcterms:W3CDTF">2017-12-11T09:44:13Z</dcterms:modified>
</cp:coreProperties>
</file>