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60" r:id="rId2"/>
    <p:sldId id="295" r:id="rId3"/>
    <p:sldId id="258" r:id="rId4"/>
    <p:sldId id="262" r:id="rId5"/>
    <p:sldId id="259" r:id="rId6"/>
    <p:sldId id="263" r:id="rId7"/>
    <p:sldId id="261" r:id="rId8"/>
    <p:sldId id="265" r:id="rId9"/>
    <p:sldId id="271" r:id="rId10"/>
    <p:sldId id="270" r:id="rId11"/>
    <p:sldId id="268" r:id="rId12"/>
    <p:sldId id="269" r:id="rId13"/>
    <p:sldId id="273" r:id="rId14"/>
    <p:sldId id="272" r:id="rId15"/>
    <p:sldId id="275" r:id="rId16"/>
    <p:sldId id="274" r:id="rId17"/>
    <p:sldId id="277" r:id="rId18"/>
    <p:sldId id="278" r:id="rId19"/>
    <p:sldId id="280" r:id="rId20"/>
    <p:sldId id="279" r:id="rId21"/>
    <p:sldId id="293" r:id="rId22"/>
    <p:sldId id="281" r:id="rId23"/>
    <p:sldId id="282" r:id="rId24"/>
    <p:sldId id="286" r:id="rId25"/>
    <p:sldId id="287" r:id="rId26"/>
    <p:sldId id="283" r:id="rId27"/>
    <p:sldId id="290" r:id="rId28"/>
    <p:sldId id="292" r:id="rId29"/>
    <p:sldId id="291" r:id="rId30"/>
    <p:sldId id="284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2B06D-48AF-4835-A8C9-95A2D54B37CC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CE87E-85F4-4099-91CC-6DDEF012B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82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E87E-85F4-4099-91CC-6DDEF012BA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2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.Екатерина Алекс\1. ЛИСТЫ\пробники\Титульный лист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в.Екатерина Алекс\1. ЛИСТЫ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661248"/>
            <a:ext cx="9150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Образ Жениха Небесного родил в душе </a:t>
            </a:r>
            <a:r>
              <a:rPr lang="ru-RU" dirty="0" err="1" smtClean="0"/>
              <a:t>Доротеи</a:t>
            </a:r>
            <a:r>
              <a:rPr lang="ru-RU" dirty="0" smtClean="0"/>
              <a:t> </a:t>
            </a:r>
            <a:r>
              <a:rPr lang="ru-RU" dirty="0"/>
              <a:t>горячее желание увидеть Его. </a:t>
            </a:r>
            <a:r>
              <a:rPr lang="ru-RU" dirty="0" smtClean="0"/>
              <a:t>На про-</a:t>
            </a:r>
            <a:r>
              <a:rPr lang="ru-RU" dirty="0" err="1" smtClean="0"/>
              <a:t>щание</a:t>
            </a:r>
            <a:r>
              <a:rPr lang="ru-RU" dirty="0" smtClean="0"/>
              <a:t> </a:t>
            </a:r>
            <a:r>
              <a:rPr lang="ru-RU" dirty="0"/>
              <a:t>старец вручил </a:t>
            </a:r>
            <a:r>
              <a:rPr lang="ru-RU" dirty="0" smtClean="0"/>
              <a:t>деве </a:t>
            </a:r>
            <a:r>
              <a:rPr lang="ru-RU" dirty="0"/>
              <a:t>икону Божией Матери с </a:t>
            </a:r>
            <a:r>
              <a:rPr lang="ru-RU" dirty="0" err="1"/>
              <a:t>Богомладенцем</a:t>
            </a:r>
            <a:r>
              <a:rPr lang="ru-RU" dirty="0"/>
              <a:t> Иисусом на </a:t>
            </a:r>
            <a:r>
              <a:rPr lang="ru-RU" dirty="0" smtClean="0"/>
              <a:t>руках</a:t>
            </a:r>
            <a:r>
              <a:rPr lang="ru-RU" dirty="0"/>
              <a:t> </a:t>
            </a:r>
            <a:r>
              <a:rPr lang="ru-RU" dirty="0" smtClean="0"/>
              <a:t>и</a:t>
            </a:r>
            <a:r>
              <a:rPr lang="ru-RU" dirty="0"/>
              <a:t> </a:t>
            </a:r>
            <a:r>
              <a:rPr lang="ru-RU" dirty="0" err="1" smtClean="0"/>
              <a:t>ве-лел</a:t>
            </a:r>
            <a:r>
              <a:rPr lang="ru-RU" dirty="0" smtClean="0"/>
              <a:t> </a:t>
            </a:r>
            <a:r>
              <a:rPr lang="ru-RU" dirty="0"/>
              <a:t>с верой </a:t>
            </a:r>
            <a:r>
              <a:rPr lang="ru-RU" dirty="0" smtClean="0"/>
              <a:t>молиться перед иконой Царицы </a:t>
            </a:r>
            <a:r>
              <a:rPr lang="ru-RU" dirty="0"/>
              <a:t>Небесной, Матери Небесного </a:t>
            </a:r>
            <a:r>
              <a:rPr lang="ru-RU" dirty="0" smtClean="0"/>
              <a:t>Жениха</a:t>
            </a:r>
            <a:r>
              <a:rPr lang="ru-RU" dirty="0"/>
              <a:t>, о </a:t>
            </a:r>
            <a:r>
              <a:rPr lang="ru-RU" dirty="0" err="1" smtClean="0"/>
              <a:t>даро-вании</a:t>
            </a:r>
            <a:r>
              <a:rPr lang="ru-RU" dirty="0" smtClean="0"/>
              <a:t> </a:t>
            </a:r>
            <a:r>
              <a:rPr lang="ru-RU" dirty="0"/>
              <a:t>видения </a:t>
            </a:r>
            <a:r>
              <a:rPr lang="ru-RU" dirty="0" smtClean="0"/>
              <a:t>Её Сына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8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в.Екатерина Алекс\1. ЛИСТЫ\10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8518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своих покоях царевна молилась </a:t>
            </a:r>
            <a:r>
              <a:rPr lang="ru-RU" dirty="0"/>
              <a:t>всю ночь и удостоилась видеть Матерь Божию, </a:t>
            </a:r>
            <a:r>
              <a:rPr lang="ru-RU" dirty="0" smtClean="0"/>
              <a:t>Которая просила </a:t>
            </a:r>
            <a:r>
              <a:rPr lang="ru-RU" dirty="0"/>
              <a:t>Своего Сына посмотреть на коленопреклоненную перед Ними </a:t>
            </a:r>
            <a:r>
              <a:rPr lang="ru-RU" dirty="0" smtClean="0"/>
              <a:t>деву. Но Младенец </a:t>
            </a:r>
            <a:r>
              <a:rPr lang="ru-RU" dirty="0"/>
              <a:t>отвратил Свой лик от </a:t>
            </a:r>
            <a:r>
              <a:rPr lang="ru-RU" dirty="0" err="1" smtClean="0"/>
              <a:t>Доротеи</a:t>
            </a:r>
            <a:r>
              <a:rPr lang="ru-RU" dirty="0" smtClean="0"/>
              <a:t>, </a:t>
            </a:r>
            <a:r>
              <a:rPr lang="ru-RU" dirty="0"/>
              <a:t>сказав, что не сможет смотреть на </a:t>
            </a:r>
            <a:r>
              <a:rPr lang="ru-RU" dirty="0" smtClean="0"/>
              <a:t>неё, </a:t>
            </a:r>
            <a:r>
              <a:rPr lang="ru-RU" dirty="0"/>
              <a:t>ибо она </a:t>
            </a:r>
            <a:r>
              <a:rPr lang="ru-RU" dirty="0" smtClean="0"/>
              <a:t>безобразна</a:t>
            </a:r>
            <a:r>
              <a:rPr lang="ru-RU" dirty="0"/>
              <a:t>, худородна, </a:t>
            </a:r>
            <a:r>
              <a:rPr lang="ru-RU" dirty="0" smtClean="0"/>
              <a:t>бедна </a:t>
            </a:r>
            <a:r>
              <a:rPr lang="ru-RU" dirty="0"/>
              <a:t>и безумна, как и всякий человек, не омытый водами святого Крещения и </a:t>
            </a:r>
            <a:r>
              <a:rPr lang="ru-RU" dirty="0" smtClean="0"/>
              <a:t>не запечатленный </a:t>
            </a:r>
            <a:r>
              <a:rPr lang="ru-RU" dirty="0"/>
              <a:t>печатью Духа Святого</a:t>
            </a:r>
            <a:r>
              <a:rPr lang="ru-RU" dirty="0" smtClean="0"/>
              <a:t>. Это было так неожиданно для царственной девы, что в душе её возникла глубокая скорбь от своего </a:t>
            </a:r>
            <a:r>
              <a:rPr lang="ru-RU" dirty="0" err="1" smtClean="0"/>
              <a:t>недостоинства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9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D:\св.Екатерина Алекс\1. ЛИСТЫ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7"/>
            <a:ext cx="9144000" cy="6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глубокой печали девушка вновь пошла к старцу. С любовью научив </a:t>
            </a:r>
            <a:r>
              <a:rPr lang="ru-RU" dirty="0" smtClean="0"/>
              <a:t>её </a:t>
            </a:r>
            <a:r>
              <a:rPr lang="ru-RU" dirty="0"/>
              <a:t>тайнам </a:t>
            </a:r>
            <a:r>
              <a:rPr lang="ru-RU" dirty="0" smtClean="0"/>
              <a:t> </a:t>
            </a:r>
            <a:r>
              <a:rPr lang="ru-RU" dirty="0" err="1" smtClean="0"/>
              <a:t>Христо</a:t>
            </a:r>
            <a:r>
              <a:rPr lang="ru-RU" dirty="0" smtClean="0"/>
              <a:t>-вой веры, </a:t>
            </a:r>
            <a:r>
              <a:rPr lang="ru-RU" dirty="0"/>
              <a:t>он совершил над ней </a:t>
            </a:r>
            <a:r>
              <a:rPr lang="ru-RU" dirty="0" smtClean="0"/>
              <a:t>Таинство </a:t>
            </a:r>
            <a:r>
              <a:rPr lang="ru-RU" dirty="0"/>
              <a:t>святого </a:t>
            </a:r>
            <a:r>
              <a:rPr lang="ru-RU" dirty="0" smtClean="0"/>
              <a:t>Крещения, после которого она </a:t>
            </a:r>
            <a:r>
              <a:rPr lang="ru-RU" dirty="0"/>
              <a:t>получила имя Екатерина. </a:t>
            </a:r>
            <a:r>
              <a:rPr lang="ru-RU" dirty="0" smtClean="0"/>
              <a:t>И вновь деве </a:t>
            </a:r>
            <a:r>
              <a:rPr lang="ru-RU" dirty="0"/>
              <a:t>было видение Пресвятой Богородицы с </a:t>
            </a:r>
            <a:r>
              <a:rPr lang="ru-RU" dirty="0" smtClean="0"/>
              <a:t>Младенцем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Теперь </a:t>
            </a:r>
            <a:r>
              <a:rPr lang="ru-RU" dirty="0"/>
              <a:t>Господь ласково смотрел на </a:t>
            </a:r>
            <a:r>
              <a:rPr lang="ru-RU" dirty="0" smtClean="0"/>
              <a:t>неё </a:t>
            </a:r>
            <a:r>
              <a:rPr lang="ru-RU" dirty="0"/>
              <a:t>и, дав ей прекраснейший перстень, сказал: </a:t>
            </a:r>
            <a:r>
              <a:rPr lang="ru-RU" dirty="0">
                <a:solidFill>
                  <a:srgbClr val="C00000"/>
                </a:solidFill>
              </a:rPr>
              <a:t>«</a:t>
            </a:r>
            <a:r>
              <a:rPr lang="ru-RU" dirty="0" smtClean="0">
                <a:solidFill>
                  <a:srgbClr val="C00000"/>
                </a:solidFill>
              </a:rPr>
              <a:t>Вот, </a:t>
            </a:r>
            <a:r>
              <a:rPr lang="ru-RU" dirty="0">
                <a:solidFill>
                  <a:srgbClr val="C00000"/>
                </a:solidFill>
              </a:rPr>
              <a:t>Я ныне избираю тебя Моею </a:t>
            </a:r>
            <a:r>
              <a:rPr lang="ru-RU" dirty="0" smtClean="0">
                <a:solidFill>
                  <a:srgbClr val="C00000"/>
                </a:solidFill>
              </a:rPr>
              <a:t>невестою - </a:t>
            </a:r>
            <a:r>
              <a:rPr lang="ru-RU" dirty="0">
                <a:solidFill>
                  <a:srgbClr val="C00000"/>
                </a:solidFill>
              </a:rPr>
              <a:t>нетленною и вечною. Итак, сохрани с великим </a:t>
            </a:r>
            <a:r>
              <a:rPr lang="ru-RU" dirty="0" err="1" smtClean="0">
                <a:solidFill>
                  <a:srgbClr val="C00000"/>
                </a:solidFill>
              </a:rPr>
              <a:t>тща-нием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этот союз </a:t>
            </a:r>
            <a:r>
              <a:rPr lang="ru-RU" dirty="0" smtClean="0">
                <a:solidFill>
                  <a:srgbClr val="C00000"/>
                </a:solidFill>
              </a:rPr>
              <a:t>нерушимо </a:t>
            </a:r>
            <a:r>
              <a:rPr lang="ru-RU" dirty="0">
                <a:solidFill>
                  <a:srgbClr val="C00000"/>
                </a:solidFill>
              </a:rPr>
              <a:t>и отнюдь не избирай себе никакого земного жениха». </a:t>
            </a:r>
            <a:endParaRPr lang="ru-RU" dirty="0" smtClean="0">
              <a:solidFill>
                <a:srgbClr val="C00000"/>
              </a:solidFill>
            </a:endParaRPr>
          </a:p>
          <a:p>
            <a:pPr algn="just"/>
            <a:r>
              <a:rPr lang="ru-RU" dirty="0" smtClean="0"/>
              <a:t>Когда </a:t>
            </a:r>
            <a:r>
              <a:rPr lang="ru-RU" dirty="0"/>
              <a:t>видение </a:t>
            </a:r>
            <a:r>
              <a:rPr lang="ru-RU" dirty="0" smtClean="0"/>
              <a:t>кончилось </a:t>
            </a:r>
            <a:r>
              <a:rPr lang="ru-RU" dirty="0"/>
              <a:t>и святая пробудилась от сна, на руке </a:t>
            </a:r>
            <a:r>
              <a:rPr lang="ru-RU" dirty="0" smtClean="0"/>
              <a:t>её </a:t>
            </a:r>
            <a:r>
              <a:rPr lang="ru-RU" dirty="0"/>
              <a:t>светилось кольцо – дар Небесного Жениха.</a:t>
            </a:r>
          </a:p>
        </p:txBody>
      </p:sp>
      <p:pic>
        <p:nvPicPr>
          <p:cNvPr id="1032" name="Picture 8" descr="D:\1. Проекты\10. Дидактический блок\4. Анимация\Небо\звёзды на прозр\1 (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0" y="3831133"/>
            <a:ext cx="541932" cy="6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8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в.Екатерина Алекс\1. ЛИСТЫ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73325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А  как </a:t>
            </a:r>
            <a:r>
              <a:rPr lang="ru-RU" dirty="0"/>
              <a:t>раз в </a:t>
            </a:r>
            <a:r>
              <a:rPr lang="ru-RU" dirty="0" smtClean="0"/>
              <a:t>это время в </a:t>
            </a:r>
            <a:r>
              <a:rPr lang="ru-RU" dirty="0"/>
              <a:t>Александрию на большой языческий праздник приехал сам </a:t>
            </a:r>
            <a:r>
              <a:rPr lang="ru-RU" dirty="0" err="1" smtClean="0"/>
              <a:t>импе-ратор</a:t>
            </a:r>
            <a:r>
              <a:rPr lang="ru-RU" dirty="0" smtClean="0"/>
              <a:t> </a:t>
            </a:r>
            <a:r>
              <a:rPr lang="ru-RU" dirty="0"/>
              <a:t>Максимин </a:t>
            </a:r>
            <a:r>
              <a:rPr lang="ru-RU" dirty="0" err="1"/>
              <a:t>Даза</a:t>
            </a:r>
            <a:r>
              <a:rPr lang="ru-RU" dirty="0"/>
              <a:t> (305-313</a:t>
            </a:r>
            <a:r>
              <a:rPr lang="ru-RU" dirty="0" smtClean="0"/>
              <a:t>) - </a:t>
            </a:r>
            <a:r>
              <a:rPr lang="ru-RU" dirty="0"/>
              <a:t>язычник и преследователь христиан, признававший лишь жизнь во имя </a:t>
            </a:r>
            <a:r>
              <a:rPr lang="ru-RU" dirty="0" smtClean="0"/>
              <a:t>удовольствий и </a:t>
            </a:r>
            <a:r>
              <a:rPr lang="ru-RU" dirty="0"/>
              <a:t>не помышлявший о </a:t>
            </a:r>
            <a:r>
              <a:rPr lang="ru-RU" dirty="0" smtClean="0"/>
              <a:t> </a:t>
            </a:r>
            <a:r>
              <a:rPr lang="ru-RU" dirty="0"/>
              <a:t>душевной </a:t>
            </a:r>
            <a:r>
              <a:rPr lang="ru-RU" dirty="0" smtClean="0"/>
              <a:t>чистоте  и </a:t>
            </a:r>
            <a:r>
              <a:rPr lang="ru-RU" dirty="0"/>
              <a:t>тяжести греха.</a:t>
            </a:r>
          </a:p>
        </p:txBody>
      </p:sp>
    </p:spTree>
    <p:extLst>
      <p:ext uri="{BB962C8B-B14F-4D97-AF65-F5344CB8AC3E}">
        <p14:creationId xmlns:p14="http://schemas.microsoft.com/office/powerpoint/2010/main" val="2971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в.Екатерина Алекс\АТД (2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6"/>
            <a:ext cx="9144000" cy="58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0526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Город </a:t>
            </a:r>
            <a:r>
              <a:rPr lang="ru-RU" dirty="0"/>
              <a:t>готовился к празднику. Александрию </a:t>
            </a:r>
            <a:r>
              <a:rPr lang="ru-RU" dirty="0" smtClean="0"/>
              <a:t>наполнял </a:t>
            </a:r>
            <a:r>
              <a:rPr lang="ru-RU" dirty="0"/>
              <a:t>шум </a:t>
            </a:r>
            <a:r>
              <a:rPr lang="ru-RU" dirty="0" smtClean="0"/>
              <a:t>толпы</a:t>
            </a:r>
            <a:r>
              <a:rPr lang="ru-RU" dirty="0"/>
              <a:t>;</a:t>
            </a:r>
            <a:r>
              <a:rPr lang="ru-RU" dirty="0" smtClean="0"/>
              <a:t> модницы обсуждали  </a:t>
            </a:r>
            <a:r>
              <a:rPr lang="ru-RU" dirty="0" err="1" smtClean="0"/>
              <a:t>ук-рашения</a:t>
            </a:r>
            <a:r>
              <a:rPr lang="ru-RU" dirty="0" smtClean="0"/>
              <a:t>  и  качество ткани, доставленной  из  разных концов света. Торговцы цветочными гирляндами  уже  подсчитывали свои  барыши…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6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св.Екатерина Алекс\1. ЛИСТЫ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2" y="0"/>
            <a:ext cx="9150612" cy="68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6612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До самых городских окраин доносились разнузданные </a:t>
            </a:r>
            <a:r>
              <a:rPr lang="ru-RU" dirty="0"/>
              <a:t>песни </a:t>
            </a:r>
            <a:r>
              <a:rPr lang="ru-RU" dirty="0" smtClean="0"/>
              <a:t>жрецов и жриц, </a:t>
            </a:r>
            <a:r>
              <a:rPr lang="ru-RU" dirty="0"/>
              <a:t>крики </a:t>
            </a:r>
            <a:r>
              <a:rPr lang="ru-RU" dirty="0" err="1" smtClean="0"/>
              <a:t>жерт</a:t>
            </a:r>
            <a:r>
              <a:rPr lang="ru-RU" dirty="0" smtClean="0"/>
              <a:t>-венных </a:t>
            </a:r>
            <a:r>
              <a:rPr lang="ru-RU" dirty="0"/>
              <a:t>животных, всюду кровью курились жертвенные алтари, город наполнился смрадом и </a:t>
            </a:r>
            <a:r>
              <a:rPr lang="ru-RU" dirty="0" smtClean="0"/>
              <a:t>дымом</a:t>
            </a:r>
            <a:r>
              <a:rPr lang="ru-RU" dirty="0"/>
              <a:t>. Приносились и человеческие жертвы – на смерть в огне обрекали исповедников Христа. </a:t>
            </a:r>
          </a:p>
        </p:txBody>
      </p:sp>
      <p:pic>
        <p:nvPicPr>
          <p:cNvPr id="4101" name="Picture 5" descr="D:\1. Проекты\10. Дидактический блок\4. Анимация\0. Огонь, свечи\1. прозр.фон\1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9" y="1752826"/>
            <a:ext cx="261424" cy="7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1. Проекты\10. Дидактический блок\4. Анимация\0. Огонь, свечи\1. прозр.фон\0_5e85d_c97b43a6_XXX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10" y="603145"/>
            <a:ext cx="765897" cy="7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9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0526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приказу Максимина </a:t>
            </a:r>
            <a:r>
              <a:rPr lang="ru-RU" dirty="0" smtClean="0"/>
              <a:t> дворцовые слуги  </a:t>
            </a:r>
            <a:r>
              <a:rPr lang="ru-RU" dirty="0"/>
              <a:t>рыскали повсюду </a:t>
            </a:r>
            <a:r>
              <a:rPr lang="ru-RU" dirty="0" smtClean="0"/>
              <a:t>и, </a:t>
            </a:r>
            <a:r>
              <a:rPr lang="ru-RU" dirty="0"/>
              <a:t>если находили </a:t>
            </a:r>
            <a:r>
              <a:rPr lang="ru-RU" dirty="0" smtClean="0"/>
              <a:t>где </a:t>
            </a:r>
            <a:r>
              <a:rPr lang="ru-RU" dirty="0"/>
              <a:t>красивую девушку или замужнюю женщину, то ни отцы, ни мужья не  </a:t>
            </a:r>
            <a:r>
              <a:rPr lang="ru-RU" dirty="0" smtClean="0"/>
              <a:t>имели возможности  защитить их честь: всех их доставляли во дворец на поругание и посмеяние беззаконного правителя. </a:t>
            </a:r>
            <a:endParaRPr lang="ru-RU" dirty="0"/>
          </a:p>
        </p:txBody>
      </p:sp>
      <p:pic>
        <p:nvPicPr>
          <p:cNvPr id="2051" name="Picture 3" descr="D:\св.Екатерина Алекс\1. ЛИСТЫ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1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в.Екатерина Алекс\1. ЛИСТЫ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247" y="4005064"/>
            <a:ext cx="91462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Видя такой разгул и болея за души своих сограждан, Екатерина в сопровождении </a:t>
            </a:r>
            <a:r>
              <a:rPr lang="ru-RU" dirty="0" err="1" smtClean="0"/>
              <a:t>несколь</a:t>
            </a:r>
            <a:r>
              <a:rPr lang="ru-RU" dirty="0" smtClean="0"/>
              <a:t>-ких </a:t>
            </a:r>
            <a:r>
              <a:rPr lang="ru-RU" dirty="0"/>
              <a:t>слуг явилась в языческий храм к царю и обратилась к нему с пламенной речью, </a:t>
            </a:r>
            <a:r>
              <a:rPr lang="ru-RU" dirty="0" smtClean="0"/>
              <a:t>призы-</a:t>
            </a:r>
            <a:r>
              <a:rPr lang="ru-RU" dirty="0" err="1" smtClean="0"/>
              <a:t>вая</a:t>
            </a:r>
            <a:r>
              <a:rPr lang="ru-RU" dirty="0" smtClean="0"/>
              <a:t> </a:t>
            </a:r>
            <a:r>
              <a:rPr lang="ru-RU" dirty="0"/>
              <a:t>одуматься и не губить душу свою и своих подданных кровавыми ритуалами, </a:t>
            </a:r>
            <a:r>
              <a:rPr lang="ru-RU" dirty="0" smtClean="0"/>
              <a:t>посвящен-</a:t>
            </a:r>
            <a:r>
              <a:rPr lang="ru-RU" dirty="0" err="1" smtClean="0"/>
              <a:t>ными</a:t>
            </a:r>
            <a:r>
              <a:rPr lang="ru-RU" dirty="0" smtClean="0"/>
              <a:t> </a:t>
            </a:r>
            <a:r>
              <a:rPr lang="ru-RU" dirty="0"/>
              <a:t>тем, </a:t>
            </a:r>
            <a:r>
              <a:rPr lang="ru-RU" dirty="0" smtClean="0"/>
              <a:t>кто были не </a:t>
            </a:r>
            <a:r>
              <a:rPr lang="ru-RU" dirty="0"/>
              <a:t>богами, а </a:t>
            </a:r>
            <a:r>
              <a:rPr lang="ru-RU" dirty="0" smtClean="0"/>
              <a:t>людьми, да и то </a:t>
            </a:r>
            <a:r>
              <a:rPr lang="ru-RU" dirty="0"/>
              <a:t>не всегда праведными. </a:t>
            </a:r>
            <a:endParaRPr lang="ru-RU" dirty="0" smtClean="0"/>
          </a:p>
          <a:p>
            <a:pPr algn="just"/>
            <a:r>
              <a:rPr lang="ru-RU" dirty="0" smtClean="0"/>
              <a:t>Екатерина </a:t>
            </a:r>
            <a:r>
              <a:rPr lang="ru-RU" dirty="0"/>
              <a:t>убеждала Максимина в том, что римские боги </a:t>
            </a:r>
            <a:r>
              <a:rPr lang="ru-RU" dirty="0" smtClean="0"/>
              <a:t>- не </a:t>
            </a:r>
            <a:r>
              <a:rPr lang="ru-RU" dirty="0"/>
              <a:t>более чем </a:t>
            </a:r>
            <a:r>
              <a:rPr lang="ru-RU" dirty="0" smtClean="0"/>
              <a:t>люди; что все </a:t>
            </a:r>
            <a:r>
              <a:rPr lang="ru-RU" dirty="0" err="1" smtClean="0"/>
              <a:t>рим-ские</a:t>
            </a:r>
            <a:r>
              <a:rPr lang="ru-RU" dirty="0" smtClean="0"/>
              <a:t> </a:t>
            </a:r>
            <a:r>
              <a:rPr lang="ru-RU" dirty="0"/>
              <a:t>же философы и мудрецы видели в них людей, обуреваемых страстями и пороками, а потому нельзя в их честь проливать кровь невинных </a:t>
            </a:r>
            <a:r>
              <a:rPr lang="ru-RU" dirty="0" smtClean="0"/>
              <a:t>жертв. </a:t>
            </a:r>
          </a:p>
          <a:p>
            <a:pPr algn="just"/>
            <a:r>
              <a:rPr lang="ru-RU" dirty="0" smtClean="0"/>
              <a:t>Екатерина  говорила, что </a:t>
            </a:r>
            <a:r>
              <a:rPr lang="ru-RU" dirty="0"/>
              <a:t>есть Бог, </a:t>
            </a:r>
            <a:r>
              <a:rPr lang="ru-RU" dirty="0" smtClean="0"/>
              <a:t>Единый </a:t>
            </a:r>
            <a:r>
              <a:rPr lang="ru-RU" dirty="0"/>
              <a:t>и </a:t>
            </a:r>
            <a:r>
              <a:rPr lang="ru-RU" dirty="0" smtClean="0"/>
              <a:t>Великий</a:t>
            </a:r>
            <a:r>
              <a:rPr lang="ru-RU" dirty="0"/>
              <a:t>, волею </a:t>
            </a:r>
            <a:r>
              <a:rPr lang="ru-RU" dirty="0" smtClean="0"/>
              <a:t>Которого цари </a:t>
            </a:r>
            <a:r>
              <a:rPr lang="ru-RU" dirty="0"/>
              <a:t>царствуют и  </a:t>
            </a:r>
            <a:r>
              <a:rPr lang="ru-RU" dirty="0" smtClean="0"/>
              <a:t>Кто  </a:t>
            </a:r>
            <a:r>
              <a:rPr lang="ru-RU" dirty="0"/>
              <a:t>требует </a:t>
            </a:r>
            <a:r>
              <a:rPr lang="ru-RU" dirty="0" smtClean="0"/>
              <a:t> не жертв </a:t>
            </a:r>
            <a:r>
              <a:rPr lang="ru-RU" dirty="0"/>
              <a:t>и </a:t>
            </a:r>
            <a:r>
              <a:rPr lang="ru-RU" dirty="0" smtClean="0"/>
              <a:t>подношений</a:t>
            </a:r>
            <a:r>
              <a:rPr lang="ru-RU" dirty="0"/>
              <a:t>, а </a:t>
            </a:r>
            <a:r>
              <a:rPr lang="ru-RU" dirty="0" smtClean="0"/>
              <a:t>только </a:t>
            </a:r>
            <a:r>
              <a:rPr lang="ru-RU" dirty="0"/>
              <a:t>исполнения </a:t>
            </a:r>
            <a:r>
              <a:rPr lang="ru-RU" dirty="0" smtClean="0"/>
              <a:t> Его Заповедей, душевного ми-</a:t>
            </a:r>
            <a:r>
              <a:rPr lang="ru-RU" dirty="0" err="1" smtClean="0"/>
              <a:t>ра</a:t>
            </a:r>
            <a:r>
              <a:rPr lang="ru-RU" dirty="0" smtClean="0"/>
              <a:t> в каждом сердце и друг с другом, а также  борьбы с грехом.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4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Максимин не </a:t>
            </a:r>
            <a:r>
              <a:rPr lang="ru-RU" dirty="0" smtClean="0"/>
              <a:t>нашёлся</a:t>
            </a:r>
            <a:r>
              <a:rPr lang="ru-RU" dirty="0"/>
              <a:t>, чем ответить девушке. Красота святой Екатерины пленила </a:t>
            </a:r>
            <a:r>
              <a:rPr lang="ru-RU" dirty="0" err="1" smtClean="0"/>
              <a:t>прави</a:t>
            </a:r>
            <a:r>
              <a:rPr lang="ru-RU" dirty="0" smtClean="0"/>
              <a:t>-теля</a:t>
            </a:r>
            <a:r>
              <a:rPr lang="ru-RU" dirty="0"/>
              <a:t>. Чтобы показать ей торжество языческой мудрости, император созвал 50 </a:t>
            </a:r>
            <a:r>
              <a:rPr lang="ru-RU" dirty="0" smtClean="0"/>
              <a:t>учёнейших </a:t>
            </a:r>
            <a:r>
              <a:rPr lang="ru-RU" dirty="0"/>
              <a:t>мужей </a:t>
            </a:r>
            <a:r>
              <a:rPr lang="ru-RU" dirty="0" smtClean="0"/>
              <a:t>Империи</a:t>
            </a:r>
            <a:r>
              <a:rPr lang="ru-RU" dirty="0"/>
              <a:t>. Между самыми высокими умами эпохи и Екатериной </a:t>
            </a:r>
            <a:r>
              <a:rPr lang="ru-RU" dirty="0" smtClean="0"/>
              <a:t>состоялся учёный спор, </a:t>
            </a:r>
            <a:r>
              <a:rPr lang="ru-RU" dirty="0"/>
              <a:t>во время которого она  </a:t>
            </a:r>
            <a:r>
              <a:rPr lang="ru-RU" dirty="0" smtClean="0"/>
              <a:t>посрамила все </a:t>
            </a:r>
            <a:r>
              <a:rPr lang="ru-RU" dirty="0"/>
              <a:t> </a:t>
            </a:r>
            <a:r>
              <a:rPr lang="ru-RU" dirty="0" smtClean="0"/>
              <a:t>измышления языческих мудрецов.</a:t>
            </a:r>
            <a:endParaRPr lang="ru-RU" dirty="0"/>
          </a:p>
        </p:txBody>
      </p:sp>
      <p:pic>
        <p:nvPicPr>
          <p:cNvPr id="6147" name="Picture 3" descr="D:\св.Екатерина Алекс\1. ЛИСТЫ\4 (173)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св.Екатерина Алекс\1. ЛИСТЫ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86916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все их доводы о святости римских богов Екатерина находила опровержения из римских же книг, где мудрейшие и авторитетнейшие римские мыслители и прорицатели предрекали пришествие и веру Иисуса. Мудрецам </a:t>
            </a:r>
            <a:r>
              <a:rPr lang="ru-RU" dirty="0"/>
              <a:t>н</a:t>
            </a:r>
            <a:r>
              <a:rPr lang="ru-RU" dirty="0" smtClean="0"/>
              <a:t>ечего было ответить просветлённой деве, </a:t>
            </a:r>
            <a:r>
              <a:rPr lang="ru-RU" dirty="0"/>
              <a:t>и они смиренно приняли Истину </a:t>
            </a:r>
            <a:r>
              <a:rPr lang="ru-RU" dirty="0" smtClean="0"/>
              <a:t>Христову. За </a:t>
            </a:r>
            <a:r>
              <a:rPr lang="ru-RU" dirty="0"/>
              <a:t>э</a:t>
            </a:r>
            <a:r>
              <a:rPr lang="ru-RU" dirty="0" smtClean="0"/>
              <a:t>то </a:t>
            </a:r>
            <a:r>
              <a:rPr lang="ru-RU" dirty="0"/>
              <a:t>разочарованный Максимин повелел всех их предать огню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smtClean="0"/>
              <a:t>Он сделал попытку </a:t>
            </a:r>
            <a:r>
              <a:rPr lang="ru-RU" dirty="0"/>
              <a:t>соблазнить святую Екатерину </a:t>
            </a:r>
            <a:r>
              <a:rPr lang="ru-RU" dirty="0" smtClean="0"/>
              <a:t>богатством </a:t>
            </a:r>
            <a:r>
              <a:rPr lang="ru-RU" dirty="0"/>
              <a:t>и славой. Получив гневный отказ, император подверг </a:t>
            </a:r>
            <a:r>
              <a:rPr lang="ru-RU" dirty="0" smtClean="0"/>
              <a:t>деву </a:t>
            </a:r>
            <a:r>
              <a:rPr lang="ru-RU" dirty="0"/>
              <a:t>жестоким мучениями, а затем </a:t>
            </a:r>
            <a:r>
              <a:rPr lang="ru-RU" dirty="0" smtClean="0"/>
              <a:t>повелел бросить её в </a:t>
            </a:r>
            <a:r>
              <a:rPr lang="ru-RU" dirty="0"/>
              <a:t>темницу. </a:t>
            </a:r>
          </a:p>
        </p:txBody>
      </p:sp>
    </p:spTree>
    <p:extLst>
      <p:ext uri="{BB962C8B-B14F-4D97-AF65-F5344CB8AC3E}">
        <p14:creationId xmlns:p14="http://schemas.microsoft.com/office/powerpoint/2010/main" val="9894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лист 2 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4"/>
            <a:ext cx="9148364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9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4116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это время жена Максимина, Августа</a:t>
            </a:r>
            <a:r>
              <a:rPr lang="ru-RU" dirty="0" smtClean="0"/>
              <a:t>, увидела </a:t>
            </a:r>
            <a:r>
              <a:rPr lang="ru-RU" dirty="0"/>
              <a:t>вещий </a:t>
            </a:r>
            <a:r>
              <a:rPr lang="ru-RU" dirty="0" smtClean="0"/>
              <a:t>сон, в котором Екатерина воз-</a:t>
            </a:r>
            <a:r>
              <a:rPr lang="ru-RU" dirty="0" err="1" smtClean="0"/>
              <a:t>ложила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smtClean="0"/>
              <a:t>её голову </a:t>
            </a:r>
            <a:r>
              <a:rPr lang="ru-RU" dirty="0"/>
              <a:t>золотой венец со словами: «Прими дар от Бога Единого, </a:t>
            </a:r>
            <a:r>
              <a:rPr lang="ru-RU" dirty="0" smtClean="0"/>
              <a:t>Иисуса. </a:t>
            </a:r>
            <a:r>
              <a:rPr lang="ru-RU" dirty="0"/>
              <a:t>Он защитит и укрепит тебя в твоей вере». Увидев этот сон, Августа </a:t>
            </a:r>
            <a:r>
              <a:rPr lang="ru-RU" dirty="0" smtClean="0"/>
              <a:t>решила увидеться </a:t>
            </a:r>
            <a:r>
              <a:rPr lang="ru-RU" dirty="0"/>
              <a:t>с </a:t>
            </a:r>
            <a:r>
              <a:rPr lang="ru-RU" dirty="0" err="1" smtClean="0"/>
              <a:t>Ека-териной</a:t>
            </a:r>
            <a:r>
              <a:rPr lang="ru-RU" dirty="0" smtClean="0"/>
              <a:t>. Ночью вместе </a:t>
            </a:r>
            <a:r>
              <a:rPr lang="ru-RU" dirty="0"/>
              <a:t>с военачальником Порфирием и отрядом из 200 солдат </a:t>
            </a:r>
            <a:r>
              <a:rPr lang="ru-RU" dirty="0" err="1" smtClean="0"/>
              <a:t>импе-ратрица</a:t>
            </a:r>
            <a:r>
              <a:rPr lang="ru-RU" dirty="0" smtClean="0"/>
              <a:t> пришла </a:t>
            </a:r>
            <a:r>
              <a:rPr lang="ru-RU" dirty="0"/>
              <a:t>к святой в темницу. Побеседовав </a:t>
            </a:r>
            <a:r>
              <a:rPr lang="ru-RU" dirty="0" smtClean="0"/>
              <a:t>с узницей </a:t>
            </a:r>
            <a:r>
              <a:rPr lang="ru-RU" dirty="0"/>
              <a:t>при свете сияния, </a:t>
            </a:r>
            <a:r>
              <a:rPr lang="ru-RU" dirty="0" smtClean="0"/>
              <a:t>исходящего </a:t>
            </a:r>
            <a:r>
              <a:rPr lang="ru-RU" dirty="0"/>
              <a:t>от </a:t>
            </a:r>
            <a:r>
              <a:rPr lang="ru-RU" dirty="0" smtClean="0"/>
              <a:t>её лица, </a:t>
            </a:r>
            <a:r>
              <a:rPr lang="ru-RU" dirty="0"/>
              <a:t> </a:t>
            </a:r>
            <a:r>
              <a:rPr lang="ru-RU" dirty="0" smtClean="0"/>
              <a:t>Августа и  все её сопровождающие тоже </a:t>
            </a:r>
            <a:r>
              <a:rPr lang="ru-RU" dirty="0"/>
              <a:t>уверовали во Христа. </a:t>
            </a:r>
          </a:p>
        </p:txBody>
      </p:sp>
      <p:pic>
        <p:nvPicPr>
          <p:cNvPr id="8194" name="Picture 2" descr="D:\св.Екатерина Алекс\1. ЛИСТЫ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0" y="-4193"/>
            <a:ext cx="9178320" cy="49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.Екатерина Алекс\1. ЛИСТЫ\С АНГЕЛАМИ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8" y="1"/>
            <a:ext cx="915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5733256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Екатерина пробыла в заточении 12 дней. Всё это время голубь приносил ей пищу, </a:t>
            </a:r>
            <a:r>
              <a:rPr lang="ru-RU" dirty="0" smtClean="0">
                <a:solidFill>
                  <a:schemeClr val="bg1"/>
                </a:solidFill>
              </a:rPr>
              <a:t> а на </a:t>
            </a:r>
            <a:r>
              <a:rPr lang="ru-RU" dirty="0">
                <a:solidFill>
                  <a:schemeClr val="bg1"/>
                </a:solidFill>
              </a:rPr>
              <a:t>12-й день </a:t>
            </a:r>
            <a:r>
              <a:rPr lang="ru-RU" dirty="0" smtClean="0">
                <a:solidFill>
                  <a:schemeClr val="bg1"/>
                </a:solidFill>
              </a:rPr>
              <a:t>ей явился </a:t>
            </a:r>
            <a:r>
              <a:rPr lang="ru-RU" dirty="0">
                <a:solidFill>
                  <a:schemeClr val="bg1"/>
                </a:solidFill>
              </a:rPr>
              <a:t>Сам Христос 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>
                <a:solidFill>
                  <a:schemeClr val="bg1"/>
                </a:solidFill>
              </a:rPr>
              <a:t>окружении ангелов.</a:t>
            </a:r>
          </a:p>
        </p:txBody>
      </p:sp>
    </p:spTree>
    <p:extLst>
      <p:ext uri="{BB962C8B-B14F-4D97-AF65-F5344CB8AC3E}">
        <p14:creationId xmlns:p14="http://schemas.microsoft.com/office/powerpoint/2010/main" val="31535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1317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Видя тщетность попыток убедить святую отречься от веры, Максимин </a:t>
            </a:r>
            <a:r>
              <a:rPr lang="ru-RU" dirty="0" smtClean="0"/>
              <a:t> приказал </a:t>
            </a:r>
            <a:r>
              <a:rPr lang="ru-RU" dirty="0"/>
              <a:t>построить </a:t>
            </a:r>
            <a:r>
              <a:rPr lang="ru-RU" dirty="0" smtClean="0"/>
              <a:t>орудие пыток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из 4 колес с острыми  </a:t>
            </a:r>
            <a:r>
              <a:rPr lang="ru-RU" dirty="0" smtClean="0"/>
              <a:t>шипами</a:t>
            </a:r>
            <a:r>
              <a:rPr lang="ru-RU" dirty="0"/>
              <a:t>. Под </a:t>
            </a:r>
            <a:r>
              <a:rPr lang="ru-RU" dirty="0" smtClean="0"/>
              <a:t> угрозой </a:t>
            </a:r>
            <a:r>
              <a:rPr lang="ru-RU" dirty="0"/>
              <a:t>колесования ей предложили </a:t>
            </a:r>
            <a:r>
              <a:rPr lang="ru-RU" dirty="0" smtClean="0"/>
              <a:t>принести </a:t>
            </a:r>
            <a:r>
              <a:rPr lang="ru-RU" dirty="0"/>
              <a:t>жертву </a:t>
            </a:r>
            <a:r>
              <a:rPr lang="ru-RU" dirty="0" smtClean="0"/>
              <a:t>богам, но святая </a:t>
            </a:r>
            <a:r>
              <a:rPr lang="ru-RU" dirty="0"/>
              <a:t>исповедала Христа и сама пошла к </a:t>
            </a:r>
            <a:r>
              <a:rPr lang="ru-RU" dirty="0" smtClean="0"/>
              <a:t>колёсам</a:t>
            </a:r>
            <a:r>
              <a:rPr lang="ru-RU" dirty="0"/>
              <a:t>. </a:t>
            </a:r>
            <a:r>
              <a:rPr lang="ru-RU" dirty="0" smtClean="0"/>
              <a:t>И в это </a:t>
            </a:r>
            <a:r>
              <a:rPr lang="ru-RU" dirty="0" err="1" smtClean="0"/>
              <a:t>вре-мя</a:t>
            </a:r>
            <a:r>
              <a:rPr lang="ru-RU" dirty="0" smtClean="0"/>
              <a:t> Ангел </a:t>
            </a:r>
            <a:r>
              <a:rPr lang="ru-RU" dirty="0"/>
              <a:t>сокрушил орудия казни. </a:t>
            </a:r>
            <a:r>
              <a:rPr lang="ru-RU" dirty="0" smtClean="0"/>
              <a:t>Увидев </a:t>
            </a:r>
            <a:r>
              <a:rPr lang="ru-RU" dirty="0"/>
              <a:t>чудо, императрица Августа и царедворец </a:t>
            </a:r>
            <a:r>
              <a:rPr lang="ru-RU" dirty="0" err="1" smtClean="0"/>
              <a:t>Порфи-рий</a:t>
            </a:r>
            <a:r>
              <a:rPr lang="ru-RU" dirty="0" smtClean="0"/>
              <a:t> </a:t>
            </a:r>
            <a:r>
              <a:rPr lang="ru-RU" dirty="0"/>
              <a:t>с </a:t>
            </a:r>
            <a:r>
              <a:rPr lang="ru-RU" dirty="0" smtClean="0"/>
              <a:t>200-ми </a:t>
            </a:r>
            <a:r>
              <a:rPr lang="ru-RU" dirty="0"/>
              <a:t>воинами перед всеми исповедали веру во Христа и </a:t>
            </a:r>
            <a:r>
              <a:rPr lang="ru-RU" dirty="0" smtClean="0"/>
              <a:t>немедленно были обезглавлены. Максимин   </a:t>
            </a:r>
            <a:r>
              <a:rPr lang="ru-RU" dirty="0"/>
              <a:t>предложил святой  </a:t>
            </a:r>
            <a:r>
              <a:rPr lang="ru-RU" dirty="0" smtClean="0"/>
              <a:t>деве супружество, но </a:t>
            </a:r>
            <a:r>
              <a:rPr lang="ru-RU" dirty="0"/>
              <a:t>получил отказ.</a:t>
            </a:r>
          </a:p>
        </p:txBody>
      </p:sp>
      <p:pic>
        <p:nvPicPr>
          <p:cNvPr id="1026" name="Picture 2" descr="D:\Н.Климова 1-2 чч\1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" y="0"/>
            <a:ext cx="913794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94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Екатерину приговорили к усечению мечом и казнили на следующий день. Когда ей отсекли главу, то из раны вместо крови истекло молоко. </a:t>
            </a:r>
            <a:r>
              <a:rPr lang="ru-RU" dirty="0" smtClean="0"/>
              <a:t>По преданию, это случилось в 305 году. После </a:t>
            </a:r>
            <a:r>
              <a:rPr lang="ru-RU" dirty="0"/>
              <a:t>казни Екатерины тело её исчезло. Согласно преданию, ангелы перенесли его на вершину самой высокой горы </a:t>
            </a:r>
            <a:r>
              <a:rPr lang="ru-RU" dirty="0" err="1"/>
              <a:t>Синая</a:t>
            </a:r>
            <a:r>
              <a:rPr lang="ru-RU" dirty="0"/>
              <a:t>, </a:t>
            </a:r>
            <a:r>
              <a:rPr lang="ru-RU" dirty="0" smtClean="0"/>
              <a:t>носящей </a:t>
            </a:r>
            <a:r>
              <a:rPr lang="ru-RU" dirty="0"/>
              <a:t>сейчас её имя</a:t>
            </a:r>
            <a:r>
              <a:rPr lang="ru-RU" dirty="0" smtClean="0"/>
              <a:t>.</a:t>
            </a:r>
            <a:r>
              <a:rPr lang="ru-RU" dirty="0"/>
              <a:t> </a:t>
            </a:r>
          </a:p>
        </p:txBody>
      </p:sp>
      <p:pic>
        <p:nvPicPr>
          <p:cNvPr id="10243" name="Picture 3" descr="D:\св.Екатерина Алекс\1. ЛИСТЫ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8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После обретения монахами монастыря Преображения мощей святой Екатерины и </a:t>
            </a:r>
            <a:r>
              <a:rPr lang="ru-RU" dirty="0" err="1" smtClean="0"/>
              <a:t>распро-странения</a:t>
            </a:r>
            <a:r>
              <a:rPr lang="ru-RU" dirty="0" smtClean="0"/>
              <a:t> </a:t>
            </a:r>
            <a:r>
              <a:rPr lang="ru-RU" dirty="0"/>
              <a:t>её </a:t>
            </a:r>
            <a:r>
              <a:rPr lang="ru-RU" dirty="0" smtClean="0"/>
              <a:t>почитания, </a:t>
            </a:r>
            <a:r>
              <a:rPr lang="ru-RU" dirty="0"/>
              <a:t>монастырь к XI веку приобрёл своё настоящее </a:t>
            </a:r>
            <a:r>
              <a:rPr lang="ru-RU" dirty="0" smtClean="0"/>
              <a:t>название –</a:t>
            </a:r>
            <a:r>
              <a:rPr lang="ru-RU" dirty="0" err="1" smtClean="0"/>
              <a:t>мона</a:t>
            </a:r>
            <a:r>
              <a:rPr lang="ru-RU" dirty="0" smtClean="0"/>
              <a:t>-стырь </a:t>
            </a:r>
            <a:r>
              <a:rPr lang="ru-RU" dirty="0"/>
              <a:t>Святой Екатерины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8" name="Picture 4" descr="D:\св.Екатерина Алекс\1. ЛИСТЫ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8"/>
            <a:ext cx="9144000" cy="60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св.Екатерина Алекс\м-рь\Новая папка (5)\h-11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94" y="0"/>
            <a:ext cx="9174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6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алтаре главного храма монастыря, базилике Преображения, в мраморной раке хранятся ныне два серебряных ковчежца с мощами святой Екатерины (глава и десница). Святую </a:t>
            </a:r>
            <a:r>
              <a:rPr lang="ru-RU" dirty="0" err="1" smtClean="0"/>
              <a:t>гла-ву</a:t>
            </a:r>
            <a:r>
              <a:rPr lang="ru-RU" dirty="0" smtClean="0"/>
              <a:t> </a:t>
            </a:r>
            <a:r>
              <a:rPr lang="ru-RU" dirty="0"/>
              <a:t>невесты Христовой покрывает золотой венец, а на одном пальце надето драгоценное </a:t>
            </a:r>
            <a:r>
              <a:rPr lang="ru-RU" dirty="0" smtClean="0"/>
              <a:t>кольцо - </a:t>
            </a:r>
            <a:r>
              <a:rPr lang="ru-RU" dirty="0"/>
              <a:t>в память таинственного обручения св. Екатерины с Небесным </a:t>
            </a:r>
            <a:r>
              <a:rPr lang="ru-RU" dirty="0" smtClean="0"/>
              <a:t>Женихом Христом</a:t>
            </a:r>
            <a:r>
              <a:rPr lang="ru-RU" dirty="0"/>
              <a:t>. Ещё одна часть мощей (палец) находится в </a:t>
            </a:r>
            <a:r>
              <a:rPr lang="ru-RU" dirty="0" err="1"/>
              <a:t>мощевике</a:t>
            </a:r>
            <a:r>
              <a:rPr lang="ru-RU" dirty="0"/>
              <a:t> иконы великомученицы Екатерины в левом нефе </a:t>
            </a:r>
            <a:r>
              <a:rPr lang="ru-RU" dirty="0" smtClean="0"/>
              <a:t>базилики, которая </a:t>
            </a:r>
            <a:r>
              <a:rPr lang="ru-RU" smtClean="0"/>
              <a:t>всегда открыта </a:t>
            </a:r>
            <a:r>
              <a:rPr lang="ru-RU" dirty="0"/>
              <a:t>для поклонения.</a:t>
            </a:r>
          </a:p>
        </p:txBody>
      </p:sp>
      <p:pic>
        <p:nvPicPr>
          <p:cNvPr id="16387" name="Picture 3" descr="D:\св.Екатерина Алекс\1. ЛИСТЫ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4088"/>
            <a:ext cx="9144000" cy="504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1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в.Екатерина Алекс\1. ЛИСТЫ\23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05264"/>
            <a:ext cx="9132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синайском монастыре святой Екатерины существует своя традиция: каждый паломник покидает  монастырь  с кольцом на руке. Это и память о  Небесном  даре деве  Екатерине, и</a:t>
            </a:r>
          </a:p>
          <a:p>
            <a:pPr algn="just"/>
            <a:r>
              <a:rPr lang="ru-RU" dirty="0" smtClean="0"/>
              <a:t>знак  надежды: всё возможно человеку с Богом, пока он  ещё  живёт  на земле…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7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9108"/>
            <a:ext cx="9163050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9324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Почитают святую  царственную мученицу и в православной России - столько храмов  воздвигнуто  в её честь!  Святая  царевна  Екатерина, моли Бога о нас!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58326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Тропарь великомученице Екатерине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глас </a:t>
            </a:r>
            <a:r>
              <a:rPr lang="ru-RU" sz="2000" dirty="0">
                <a:solidFill>
                  <a:srgbClr val="C00000"/>
                </a:solidFill>
              </a:rPr>
              <a:t>4:</a:t>
            </a:r>
          </a:p>
          <a:p>
            <a:r>
              <a:rPr lang="ru-RU" sz="2000" dirty="0" err="1"/>
              <a:t>Добродетельми</a:t>
            </a:r>
            <a:r>
              <a:rPr lang="ru-RU" sz="2000" dirty="0"/>
              <a:t>, яко лучами солнечными,/ </a:t>
            </a:r>
            <a:endParaRPr lang="ru-RU" sz="2000" dirty="0" smtClean="0"/>
          </a:p>
          <a:p>
            <a:r>
              <a:rPr lang="ru-RU" sz="2000" dirty="0" smtClean="0"/>
              <a:t>просветила </a:t>
            </a:r>
            <a:r>
              <a:rPr lang="ru-RU" sz="2000" dirty="0" err="1"/>
              <a:t>еси</a:t>
            </a:r>
            <a:r>
              <a:rPr lang="ru-RU" sz="2000" dirty="0"/>
              <a:t> </a:t>
            </a:r>
            <a:r>
              <a:rPr lang="ru-RU" sz="2000" dirty="0" err="1"/>
              <a:t>неверныя</a:t>
            </a:r>
            <a:r>
              <a:rPr lang="ru-RU" sz="2000" dirty="0"/>
              <a:t> мудрецы,/ </a:t>
            </a:r>
            <a:endParaRPr lang="ru-RU" sz="2000" dirty="0" smtClean="0"/>
          </a:p>
          <a:p>
            <a:r>
              <a:rPr lang="ru-RU" sz="2000" dirty="0" smtClean="0"/>
              <a:t>и</a:t>
            </a:r>
            <a:r>
              <a:rPr lang="ru-RU" sz="2000" dirty="0"/>
              <a:t>, </a:t>
            </a:r>
            <a:r>
              <a:rPr lang="ru-RU" sz="2000" dirty="0" err="1"/>
              <a:t>якоже</a:t>
            </a:r>
            <a:r>
              <a:rPr lang="ru-RU" sz="2000" dirty="0"/>
              <a:t> пресветлая луна ходящим в нощи,/ </a:t>
            </a:r>
            <a:endParaRPr lang="ru-RU" sz="2000" dirty="0" smtClean="0"/>
          </a:p>
          <a:p>
            <a:r>
              <a:rPr lang="ru-RU" sz="2000" dirty="0" smtClean="0"/>
              <a:t>неверия </a:t>
            </a:r>
            <a:r>
              <a:rPr lang="ru-RU" sz="2000" dirty="0"/>
              <a:t>тьму </a:t>
            </a:r>
            <a:r>
              <a:rPr lang="ru-RU" sz="2000" dirty="0" err="1"/>
              <a:t>отгнала</a:t>
            </a:r>
            <a:r>
              <a:rPr lang="ru-RU" sz="2000" dirty="0"/>
              <a:t> </a:t>
            </a:r>
            <a:r>
              <a:rPr lang="ru-RU" sz="2000" dirty="0" err="1"/>
              <a:t>еси</a:t>
            </a:r>
            <a:r>
              <a:rPr lang="ru-RU" sz="2000" dirty="0"/>
              <a:t>/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царицу уверила </a:t>
            </a:r>
            <a:r>
              <a:rPr lang="ru-RU" sz="2000" dirty="0" err="1"/>
              <a:t>еси</a:t>
            </a:r>
            <a:r>
              <a:rPr lang="ru-RU" sz="2000" dirty="0"/>
              <a:t>,/ </a:t>
            </a:r>
            <a:endParaRPr lang="ru-RU" sz="2000" dirty="0" smtClean="0"/>
          </a:p>
          <a:p>
            <a:r>
              <a:rPr lang="ru-RU" sz="2000" dirty="0" smtClean="0"/>
              <a:t>вкупе </a:t>
            </a:r>
            <a:r>
              <a:rPr lang="ru-RU" sz="2000" dirty="0"/>
              <a:t>же и мучителя обличила </a:t>
            </a:r>
            <a:r>
              <a:rPr lang="ru-RU" sz="2000" dirty="0" err="1"/>
              <a:t>еси</a:t>
            </a:r>
            <a:r>
              <a:rPr lang="ru-RU" sz="2000" dirty="0"/>
              <a:t>,/ </a:t>
            </a:r>
            <a:r>
              <a:rPr lang="ru-RU" sz="2000" dirty="0" err="1"/>
              <a:t>богозванная</a:t>
            </a:r>
            <a:r>
              <a:rPr lang="ru-RU" sz="2000" dirty="0"/>
              <a:t> </a:t>
            </a:r>
            <a:r>
              <a:rPr lang="ru-RU" sz="2000" dirty="0" err="1"/>
              <a:t>невесто</a:t>
            </a:r>
            <a:r>
              <a:rPr lang="ru-RU" sz="2000" dirty="0"/>
              <a:t>, </a:t>
            </a:r>
            <a:r>
              <a:rPr lang="ru-RU" sz="2000" dirty="0" smtClean="0"/>
              <a:t>блаженная </a:t>
            </a:r>
            <a:r>
              <a:rPr lang="ru-RU" sz="2000" dirty="0" err="1" smtClean="0"/>
              <a:t>Екатерино</a:t>
            </a:r>
            <a:r>
              <a:rPr lang="ru-RU" sz="2000" dirty="0"/>
              <a:t>,/ </a:t>
            </a:r>
            <a:endParaRPr lang="ru-RU" sz="2000" dirty="0" smtClean="0"/>
          </a:p>
          <a:p>
            <a:r>
              <a:rPr lang="ru-RU" sz="2000" dirty="0" smtClean="0"/>
              <a:t>желанием </a:t>
            </a:r>
            <a:r>
              <a:rPr lang="ru-RU" sz="2000" dirty="0" err="1"/>
              <a:t>востекла</a:t>
            </a:r>
            <a:r>
              <a:rPr lang="ru-RU" sz="2000" dirty="0"/>
              <a:t> </a:t>
            </a:r>
            <a:r>
              <a:rPr lang="ru-RU" sz="2000" dirty="0" err="1"/>
              <a:t>еси</a:t>
            </a:r>
            <a:r>
              <a:rPr lang="ru-RU" sz="2000" dirty="0"/>
              <a:t> в Небесный чертог/ </a:t>
            </a:r>
            <a:endParaRPr lang="ru-RU" sz="2000" dirty="0" smtClean="0"/>
          </a:p>
          <a:p>
            <a:r>
              <a:rPr lang="ru-RU" sz="2000" dirty="0" smtClean="0"/>
              <a:t>к </a:t>
            </a:r>
            <a:r>
              <a:rPr lang="ru-RU" sz="2000" dirty="0"/>
              <a:t>прекрасному Жениху Христу,/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от Него царским венцем </a:t>
            </a:r>
            <a:r>
              <a:rPr lang="ru-RU" sz="2000" dirty="0" err="1"/>
              <a:t>венчалася</a:t>
            </a:r>
            <a:r>
              <a:rPr lang="ru-RU" sz="2000" dirty="0"/>
              <a:t> </a:t>
            </a:r>
            <a:r>
              <a:rPr lang="ru-RU" sz="2000" dirty="0" err="1"/>
              <a:t>еси</a:t>
            </a:r>
            <a:r>
              <a:rPr lang="ru-RU" sz="2000" dirty="0"/>
              <a:t>:/ </a:t>
            </a:r>
            <a:endParaRPr lang="ru-RU" sz="2000" dirty="0" smtClean="0"/>
          </a:p>
          <a:p>
            <a:r>
              <a:rPr lang="ru-RU" sz="2000" dirty="0" err="1" smtClean="0"/>
              <a:t>Емуже</a:t>
            </a:r>
            <a:r>
              <a:rPr lang="ru-RU" sz="2000" dirty="0"/>
              <a:t>, со Ангелы </a:t>
            </a:r>
            <a:r>
              <a:rPr lang="ru-RU" sz="2000" dirty="0" err="1"/>
              <a:t>предстоящи</a:t>
            </a:r>
            <a:r>
              <a:rPr lang="ru-RU" sz="2000" dirty="0"/>
              <a:t>,/ </a:t>
            </a:r>
            <a:endParaRPr lang="ru-RU" sz="2000" dirty="0" smtClean="0"/>
          </a:p>
          <a:p>
            <a:r>
              <a:rPr lang="ru-RU" sz="2000" dirty="0" smtClean="0"/>
              <a:t>за </a:t>
            </a:r>
            <a:r>
              <a:rPr lang="ru-RU" sz="2000" dirty="0" err="1"/>
              <a:t>ны</a:t>
            </a:r>
            <a:r>
              <a:rPr lang="ru-RU" sz="2000" dirty="0"/>
              <a:t> </a:t>
            </a:r>
            <a:r>
              <a:rPr lang="ru-RU" sz="2000" dirty="0" err="1"/>
              <a:t>молися</a:t>
            </a:r>
            <a:r>
              <a:rPr lang="ru-RU" sz="2000" dirty="0"/>
              <a:t>,// </a:t>
            </a:r>
            <a:endParaRPr lang="ru-RU" sz="2000" dirty="0" smtClean="0"/>
          </a:p>
          <a:p>
            <a:r>
              <a:rPr lang="ru-RU" sz="2000" dirty="0" err="1" smtClean="0"/>
              <a:t>творящия</a:t>
            </a:r>
            <a:r>
              <a:rPr lang="ru-RU" sz="2000" dirty="0" smtClean="0"/>
              <a:t> </a:t>
            </a:r>
            <a:r>
              <a:rPr lang="ru-RU" sz="2000" dirty="0"/>
              <a:t>пречестную память твою. </a:t>
            </a:r>
          </a:p>
        </p:txBody>
      </p:sp>
      <p:pic>
        <p:nvPicPr>
          <p:cNvPr id="2052" name="Picture 4" descr="D:\св.Екатерина Алекс\1. ЛИСТЫ\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" y="1685"/>
            <a:ext cx="9148365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1. Проекты\10. Дидактический блок\4. Анимация\1. Вода\море\закат\п (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св.Екатерина Алекс\ЛИСТЫ\лист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4653136"/>
            <a:ext cx="4211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Далеко на востоке – в Египте, в дельте реки Нил, в 3-м веке до Рождества </a:t>
            </a:r>
            <a:r>
              <a:rPr lang="ru-RU" dirty="0" err="1" smtClean="0"/>
              <a:t>Хрис-това</a:t>
            </a:r>
            <a:r>
              <a:rPr lang="ru-RU" dirty="0" smtClean="0"/>
              <a:t> появился  величественный город - Александрия.  Своё название он получил от императора Александра Македонско-</a:t>
            </a:r>
            <a:r>
              <a:rPr lang="ru-RU" dirty="0" err="1" smtClean="0"/>
              <a:t>го</a:t>
            </a:r>
            <a:r>
              <a:rPr lang="ru-RU" dirty="0" smtClean="0"/>
              <a:t>, создавшего его по образу и подобию  эллинских  городов-полисов.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969496"/>
            <a:ext cx="32403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Кондак великомученице Екатерине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глас </a:t>
            </a:r>
            <a:r>
              <a:rPr lang="ru-RU" sz="2000" dirty="0">
                <a:solidFill>
                  <a:srgbClr val="C00000"/>
                </a:solidFill>
              </a:rPr>
              <a:t>2:</a:t>
            </a:r>
            <a:r>
              <a:rPr lang="ru-RU" sz="2000" dirty="0"/>
              <a:t>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/>
              <a:t>Лик честный </a:t>
            </a:r>
            <a:r>
              <a:rPr lang="ru-RU" sz="2000" dirty="0" err="1"/>
              <a:t>Божественне</a:t>
            </a:r>
            <a:r>
              <a:rPr lang="ru-RU" sz="2000" dirty="0"/>
              <a:t>, </a:t>
            </a:r>
            <a:r>
              <a:rPr lang="ru-RU" sz="2000" dirty="0" err="1"/>
              <a:t>мучениколюбцы</a:t>
            </a:r>
            <a:r>
              <a:rPr lang="ru-RU" sz="2000" dirty="0"/>
              <a:t>,/ </a:t>
            </a:r>
            <a:endParaRPr lang="ru-RU" sz="2000" dirty="0" smtClean="0"/>
          </a:p>
          <a:p>
            <a:r>
              <a:rPr lang="ru-RU" sz="2000" dirty="0" smtClean="0"/>
              <a:t>воздвигните </a:t>
            </a:r>
            <a:r>
              <a:rPr lang="ru-RU" sz="2000" dirty="0"/>
              <a:t>ныне,/ </a:t>
            </a:r>
            <a:endParaRPr lang="ru-RU" sz="2000" dirty="0" smtClean="0"/>
          </a:p>
          <a:p>
            <a:r>
              <a:rPr lang="ru-RU" sz="2000" dirty="0" err="1" smtClean="0"/>
              <a:t>почитающе</a:t>
            </a:r>
            <a:r>
              <a:rPr lang="ru-RU" sz="2000" dirty="0" smtClean="0"/>
              <a:t> </a:t>
            </a:r>
            <a:r>
              <a:rPr lang="ru-RU" sz="2000" dirty="0" err="1"/>
              <a:t>всемудрую</a:t>
            </a:r>
            <a:r>
              <a:rPr lang="ru-RU" sz="2000" dirty="0"/>
              <a:t> Екатерину,/ </a:t>
            </a:r>
            <a:endParaRPr lang="ru-RU" sz="2000" dirty="0" smtClean="0"/>
          </a:p>
          <a:p>
            <a:r>
              <a:rPr lang="ru-RU" sz="2000" dirty="0" smtClean="0"/>
              <a:t>сия </a:t>
            </a:r>
            <a:r>
              <a:rPr lang="ru-RU" sz="2000" dirty="0" err="1"/>
              <a:t>бо</a:t>
            </a:r>
            <a:r>
              <a:rPr lang="ru-RU" sz="2000" dirty="0"/>
              <a:t> в </a:t>
            </a:r>
            <a:r>
              <a:rPr lang="ru-RU" sz="2000" dirty="0" err="1"/>
              <a:t>тризнищи</a:t>
            </a:r>
            <a:r>
              <a:rPr lang="ru-RU" sz="2000" dirty="0"/>
              <a:t> Христа </a:t>
            </a:r>
            <a:r>
              <a:rPr lang="ru-RU" sz="2000" dirty="0" err="1"/>
              <a:t>проповеда</a:t>
            </a:r>
            <a:r>
              <a:rPr lang="ru-RU" sz="2000" dirty="0"/>
              <a:t> и змия </a:t>
            </a:r>
            <a:r>
              <a:rPr lang="ru-RU" sz="2000" dirty="0" err="1"/>
              <a:t>попра</a:t>
            </a:r>
            <a:r>
              <a:rPr lang="ru-RU" sz="2000" dirty="0" smtClean="0"/>
              <a:t>,//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риторов разумы укротивши. </a:t>
            </a:r>
          </a:p>
        </p:txBody>
      </p:sp>
      <p:pic>
        <p:nvPicPr>
          <p:cNvPr id="2050" name="Picture 2" descr="D:\св.Екатерина Алекс\1. ЛИСТЫ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"/>
            <a:ext cx="9280983" cy="69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.Екатерина Алекс\1. ЛИСТЫ\финал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0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0"/>
            <a:ext cx="6834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30981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Городов </a:t>
            </a:r>
            <a:r>
              <a:rPr lang="ru-RU" dirty="0"/>
              <a:t>с таким же названием на </a:t>
            </a:r>
            <a:r>
              <a:rPr lang="ru-RU" dirty="0" smtClean="0"/>
              <a:t>востоке </a:t>
            </a:r>
            <a:r>
              <a:rPr lang="ru-RU" dirty="0"/>
              <a:t>было множество, но именно в этом </a:t>
            </a:r>
            <a:r>
              <a:rPr lang="ru-RU" dirty="0" err="1" smtClean="0"/>
              <a:t>горо</a:t>
            </a:r>
            <a:r>
              <a:rPr lang="ru-RU" dirty="0"/>
              <a:t>-</a:t>
            </a:r>
            <a:r>
              <a:rPr lang="ru-RU" dirty="0" smtClean="0"/>
              <a:t>де</a:t>
            </a:r>
            <a:r>
              <a:rPr lang="ru-RU" dirty="0"/>
              <a:t>, расположенном в дельте реки Нил, в  </a:t>
            </a:r>
            <a:r>
              <a:rPr lang="ru-RU" dirty="0" smtClean="0"/>
              <a:t>287 </a:t>
            </a:r>
            <a:r>
              <a:rPr lang="ru-RU" dirty="0"/>
              <a:t>году по </a:t>
            </a:r>
            <a:r>
              <a:rPr lang="ru-RU" dirty="0" err="1" smtClean="0"/>
              <a:t>Рождест-ве</a:t>
            </a:r>
            <a:r>
              <a:rPr lang="ru-RU" dirty="0" smtClean="0"/>
              <a:t> </a:t>
            </a:r>
            <a:r>
              <a:rPr lang="ru-RU" dirty="0"/>
              <a:t>Христовом </a:t>
            </a:r>
            <a:r>
              <a:rPr lang="ru-RU" dirty="0" smtClean="0"/>
              <a:t>роди-</a:t>
            </a:r>
            <a:r>
              <a:rPr lang="ru-RU" dirty="0" err="1" smtClean="0"/>
              <a:t>лась</a:t>
            </a:r>
            <a:r>
              <a:rPr lang="ru-RU" dirty="0" smtClean="0"/>
              <a:t> </a:t>
            </a:r>
            <a:r>
              <a:rPr lang="ru-RU" dirty="0"/>
              <a:t>будущая святая, при рождении </a:t>
            </a:r>
            <a:r>
              <a:rPr lang="ru-RU" dirty="0" smtClean="0"/>
              <a:t>наре-</a:t>
            </a:r>
            <a:r>
              <a:rPr lang="ru-RU" dirty="0" err="1" smtClean="0"/>
              <a:t>чённая</a:t>
            </a:r>
            <a:r>
              <a:rPr lang="ru-RU" dirty="0" smtClean="0"/>
              <a:t> </a:t>
            </a:r>
            <a:r>
              <a:rPr lang="ru-RU" dirty="0" err="1"/>
              <a:t>Доротеей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Позже </a:t>
            </a:r>
            <a:r>
              <a:rPr lang="ru-RU" dirty="0"/>
              <a:t>она станет </a:t>
            </a:r>
            <a:r>
              <a:rPr lang="ru-RU" dirty="0" smtClean="0"/>
              <a:t>из-</a:t>
            </a:r>
            <a:r>
              <a:rPr lang="ru-RU" dirty="0" err="1" smtClean="0"/>
              <a:t>вестна</a:t>
            </a:r>
            <a:r>
              <a:rPr lang="ru-RU" dirty="0" smtClean="0"/>
              <a:t> </a:t>
            </a:r>
            <a:r>
              <a:rPr lang="ru-RU" dirty="0"/>
              <a:t>всему </a:t>
            </a:r>
            <a:r>
              <a:rPr lang="ru-RU" dirty="0" err="1" smtClean="0"/>
              <a:t>хрис</a:t>
            </a:r>
            <a:r>
              <a:rPr lang="ru-RU" dirty="0" err="1"/>
              <a:t>-</a:t>
            </a:r>
            <a:r>
              <a:rPr lang="ru-RU" dirty="0" err="1" smtClean="0"/>
              <a:t>тианскому</a:t>
            </a:r>
            <a:r>
              <a:rPr lang="ru-RU" dirty="0" smtClean="0"/>
              <a:t> </a:t>
            </a:r>
            <a:r>
              <a:rPr lang="ru-RU" dirty="0"/>
              <a:t>миру под именем </a:t>
            </a:r>
            <a:r>
              <a:rPr lang="ru-RU" dirty="0" smtClean="0"/>
              <a:t>Екатерины.</a:t>
            </a:r>
          </a:p>
          <a:p>
            <a:pPr algn="just"/>
            <a:r>
              <a:rPr lang="ru-RU" dirty="0" smtClean="0"/>
              <a:t>Маленькая </a:t>
            </a:r>
            <a:r>
              <a:rPr lang="ru-RU" dirty="0" err="1" smtClean="0"/>
              <a:t>Доротея</a:t>
            </a:r>
            <a:r>
              <a:rPr lang="ru-RU" dirty="0" smtClean="0"/>
              <a:t> подрастала, </a:t>
            </a:r>
            <a:r>
              <a:rPr lang="ru-RU" dirty="0"/>
              <a:t>не </a:t>
            </a:r>
            <a:r>
              <a:rPr lang="ru-RU" dirty="0" err="1"/>
              <a:t>нуж-даясь</a:t>
            </a:r>
            <a:r>
              <a:rPr lang="ru-RU" dirty="0"/>
              <a:t> ни в чём: </a:t>
            </a:r>
            <a:r>
              <a:rPr lang="ru-RU" dirty="0" smtClean="0"/>
              <a:t>роди-</a:t>
            </a:r>
            <a:r>
              <a:rPr lang="ru-RU" dirty="0" err="1" smtClean="0"/>
              <a:t>тели</a:t>
            </a:r>
            <a:r>
              <a:rPr lang="ru-RU" dirty="0" smtClean="0"/>
              <a:t> происходили </a:t>
            </a:r>
            <a:r>
              <a:rPr lang="ru-RU" dirty="0"/>
              <a:t>из царского рода и были богаты. </a:t>
            </a:r>
          </a:p>
        </p:txBody>
      </p:sp>
    </p:spTree>
    <p:extLst>
      <p:ext uri="{BB962C8B-B14F-4D97-AF65-F5344CB8AC3E}">
        <p14:creationId xmlns:p14="http://schemas.microsoft.com/office/powerpoint/2010/main" val="4913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178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широких мощёных улицах города можно было увидеть людей богатых и бедных, а также многочисленных представителей разных племён и народов.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 smtClean="0"/>
              <a:t>гавани швартовались торговые корабли: благодаря своему положению на пересечении  торговых путей, город богател. </a:t>
            </a:r>
            <a:endParaRPr lang="ru-RU" dirty="0"/>
          </a:p>
        </p:txBody>
      </p:sp>
      <p:pic>
        <p:nvPicPr>
          <p:cNvPr id="3076" name="Picture 4" descr="D:\1. Проекты\10. Дидактический блок\2. Картины русских и заруб.  художников\00. ТЕМЫ\0. АНТИЧНОСТЬ\1 часть\1ч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785" cy="551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0"/>
            <a:ext cx="39239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прибрежных водах Александрии возвышался шедевр архитектурной и инженерной мысли, справедливо на-званный чудом света –Александрий-</a:t>
            </a:r>
            <a:r>
              <a:rPr lang="ru-RU" dirty="0" err="1" smtClean="0"/>
              <a:t>ский</a:t>
            </a:r>
            <a:r>
              <a:rPr lang="ru-RU" dirty="0" smtClean="0"/>
              <a:t>  маяк.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Но, пожалуй, более всего город </a:t>
            </a:r>
            <a:r>
              <a:rPr lang="ru-RU" dirty="0" err="1" smtClean="0"/>
              <a:t>сла</a:t>
            </a:r>
            <a:r>
              <a:rPr lang="ru-RU" dirty="0" smtClean="0"/>
              <a:t>-вился как  один из центров учёности, знаменитый своей библиотекой с огромным собранием редкостных рукописей.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Сюда стекались известные мастера слова, историки и философы, учите-ля и  наставники богатых молодых патрициев. Среди них была и </a:t>
            </a:r>
            <a:r>
              <a:rPr lang="ru-RU" dirty="0" err="1" smtClean="0"/>
              <a:t>Доро-тея</a:t>
            </a:r>
            <a:r>
              <a:rPr lang="ru-RU" dirty="0" smtClean="0"/>
              <a:t>, дочь </a:t>
            </a:r>
            <a:r>
              <a:rPr lang="ru-RU" dirty="0" err="1" smtClean="0"/>
              <a:t>Конста</a:t>
            </a:r>
            <a:r>
              <a:rPr lang="ru-RU" dirty="0" smtClean="0"/>
              <a:t>, правителя Алек-</a:t>
            </a:r>
            <a:r>
              <a:rPr lang="ru-RU" dirty="0" err="1" smtClean="0"/>
              <a:t>сандрии</a:t>
            </a:r>
            <a:r>
              <a:rPr lang="ru-RU" dirty="0" smtClean="0"/>
              <a:t> Египетской.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4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св.Екатерина Алекс\1. ЛИСТЫ\6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589240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Повзрослев, отроковица </a:t>
            </a:r>
            <a:r>
              <a:rPr lang="ru-RU" dirty="0" err="1" smtClean="0"/>
              <a:t>Доротея</a:t>
            </a:r>
            <a:r>
              <a:rPr lang="ru-RU" dirty="0" smtClean="0"/>
              <a:t> проявила  незаурядную способность к учению</a:t>
            </a:r>
            <a:r>
              <a:rPr lang="ru-RU" dirty="0"/>
              <a:t> </a:t>
            </a:r>
            <a:r>
              <a:rPr lang="ru-RU" dirty="0" smtClean="0"/>
              <a:t>и к </a:t>
            </a:r>
            <a:r>
              <a:rPr lang="ru-RU" dirty="0"/>
              <a:t>18 </a:t>
            </a:r>
            <a:r>
              <a:rPr lang="ru-RU" dirty="0" err="1" smtClean="0"/>
              <a:t>го</a:t>
            </a:r>
            <a:r>
              <a:rPr lang="ru-RU" dirty="0" smtClean="0"/>
              <a:t>-дам </a:t>
            </a:r>
            <a:r>
              <a:rPr lang="ru-RU" dirty="0"/>
              <a:t>получила блестящее эллинское </a:t>
            </a:r>
            <a:r>
              <a:rPr lang="ru-RU" dirty="0" smtClean="0"/>
              <a:t>образование. Она  </a:t>
            </a:r>
            <a:r>
              <a:rPr lang="ru-RU" dirty="0"/>
              <a:t>отличалась не только </a:t>
            </a:r>
            <a:r>
              <a:rPr lang="ru-RU" dirty="0" smtClean="0"/>
              <a:t>редкой </a:t>
            </a:r>
            <a:r>
              <a:rPr lang="ru-RU" dirty="0" err="1" smtClean="0"/>
              <a:t>красо</a:t>
            </a:r>
            <a:r>
              <a:rPr lang="ru-RU" dirty="0" smtClean="0"/>
              <a:t>-той</a:t>
            </a:r>
            <a:r>
              <a:rPr lang="ru-RU" dirty="0"/>
              <a:t>, но и глубоким знанием риторики, философии, </a:t>
            </a:r>
            <a:r>
              <a:rPr lang="ru-RU" dirty="0" smtClean="0"/>
              <a:t>медицины. Молодая дева прочитала </a:t>
            </a:r>
            <a:r>
              <a:rPr lang="ru-RU" dirty="0"/>
              <a:t>творения всех известных античных </a:t>
            </a:r>
            <a:r>
              <a:rPr lang="ru-RU" dirty="0" smtClean="0"/>
              <a:t>поэтов, </a:t>
            </a:r>
            <a:r>
              <a:rPr lang="ru-RU" dirty="0"/>
              <a:t>историков </a:t>
            </a:r>
            <a:r>
              <a:rPr lang="ru-RU" dirty="0" smtClean="0"/>
              <a:t> и </a:t>
            </a:r>
            <a:r>
              <a:rPr lang="ru-RU" dirty="0"/>
              <a:t>знала  </a:t>
            </a:r>
            <a:r>
              <a:rPr lang="ru-RU" dirty="0" smtClean="0"/>
              <a:t>множество языков. </a:t>
            </a:r>
          </a:p>
        </p:txBody>
      </p:sp>
    </p:spTree>
    <p:extLst>
      <p:ext uri="{BB962C8B-B14F-4D97-AF65-F5344CB8AC3E}">
        <p14:creationId xmlns:p14="http://schemas.microsoft.com/office/powerpoint/2010/main" val="42902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Юноши из самых именитых семейств </a:t>
            </a:r>
            <a:r>
              <a:rPr lang="ru-RU" dirty="0" smtClean="0"/>
              <a:t>Империи </a:t>
            </a:r>
            <a:r>
              <a:rPr lang="ru-RU" dirty="0"/>
              <a:t>искали ее руки, но тщетно. </a:t>
            </a:r>
            <a:r>
              <a:rPr lang="ru-RU" dirty="0" err="1" smtClean="0"/>
              <a:t>Доротея</a:t>
            </a:r>
            <a:r>
              <a:rPr lang="ru-RU" dirty="0" smtClean="0"/>
              <a:t> </a:t>
            </a:r>
            <a:r>
              <a:rPr lang="ru-RU" dirty="0" err="1" smtClean="0"/>
              <a:t>ска</a:t>
            </a:r>
            <a:r>
              <a:rPr lang="ru-RU" dirty="0" smtClean="0"/>
              <a:t>-зала</a:t>
            </a:r>
            <a:r>
              <a:rPr lang="ru-RU" dirty="0"/>
              <a:t>, что выйдет замуж лишь за того, кто будет подобен ей по знатности рода, </a:t>
            </a:r>
            <a:r>
              <a:rPr lang="ru-RU" dirty="0" smtClean="0"/>
              <a:t>богатству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/>
              <a:t>красоте </a:t>
            </a:r>
            <a:r>
              <a:rPr lang="ru-RU" dirty="0" smtClean="0"/>
              <a:t>и мудрости; ибо она вовсе не желала замужества.</a:t>
            </a:r>
            <a:endParaRPr lang="ru-RU" dirty="0"/>
          </a:p>
        </p:txBody>
      </p:sp>
      <p:pic>
        <p:nvPicPr>
          <p:cNvPr id="1026" name="Picture 2" descr="D:\св.Екатерина Алекс\1. ЛИСТЫ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2" y="0"/>
            <a:ext cx="9149202" cy="59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св.Екатерина Алекс\1. ЛИСТЫ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509120"/>
            <a:ext cx="6228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Мать </a:t>
            </a:r>
            <a:r>
              <a:rPr lang="ru-RU" dirty="0" err="1" smtClean="0"/>
              <a:t>Доротеи</a:t>
            </a:r>
            <a:r>
              <a:rPr lang="ru-RU" dirty="0" smtClean="0"/>
              <a:t>, </a:t>
            </a:r>
            <a:r>
              <a:rPr lang="ru-RU" dirty="0"/>
              <a:t>тайная </a:t>
            </a:r>
            <a:r>
              <a:rPr lang="ru-RU" dirty="0" smtClean="0"/>
              <a:t>христианка</a:t>
            </a:r>
            <a:r>
              <a:rPr lang="ru-RU" dirty="0"/>
              <a:t>, повела девушку за </a:t>
            </a:r>
            <a:r>
              <a:rPr lang="ru-RU" dirty="0" smtClean="0"/>
              <a:t>сове-том </a:t>
            </a:r>
            <a:r>
              <a:rPr lang="ru-RU" dirty="0"/>
              <a:t>к своему </a:t>
            </a:r>
            <a:r>
              <a:rPr lang="ru-RU" dirty="0" smtClean="0"/>
              <a:t>духовному </a:t>
            </a:r>
            <a:r>
              <a:rPr lang="ru-RU" dirty="0"/>
              <a:t>отцу, </a:t>
            </a:r>
            <a:r>
              <a:rPr lang="ru-RU" dirty="0" smtClean="0"/>
              <a:t>сирийскому </a:t>
            </a:r>
            <a:r>
              <a:rPr lang="ru-RU" dirty="0"/>
              <a:t>монаху. </a:t>
            </a:r>
            <a:r>
              <a:rPr lang="ru-RU" dirty="0" smtClean="0"/>
              <a:t>Старец</a:t>
            </a:r>
            <a:r>
              <a:rPr lang="ru-RU" dirty="0"/>
              <a:t>, </a:t>
            </a:r>
            <a:r>
              <a:rPr lang="ru-RU" dirty="0" smtClean="0"/>
              <a:t>выслушав мудрую деву, понял её  тайное желание сохранить девство и </a:t>
            </a:r>
            <a:r>
              <a:rPr lang="ru-RU" dirty="0"/>
              <a:t>сказал, что он знает </a:t>
            </a:r>
            <a:r>
              <a:rPr lang="ru-RU" dirty="0" smtClean="0"/>
              <a:t>Юношу</a:t>
            </a:r>
            <a:r>
              <a:rPr lang="ru-RU" dirty="0"/>
              <a:t>, Который превосходит </a:t>
            </a:r>
            <a:r>
              <a:rPr lang="ru-RU" dirty="0" smtClean="0"/>
              <a:t>её </a:t>
            </a:r>
            <a:r>
              <a:rPr lang="ru-RU" dirty="0"/>
              <a:t>во всем, ибо «красота Его светлее солнечного </a:t>
            </a:r>
            <a:r>
              <a:rPr lang="ru-RU" dirty="0" smtClean="0"/>
              <a:t>сияния</a:t>
            </a:r>
            <a:r>
              <a:rPr lang="ru-RU" dirty="0"/>
              <a:t>, мудрость Его управляет всем созданием, богатство Его разливается по всему миру, но это не уменьшает Его, а умножает, высота </a:t>
            </a:r>
            <a:r>
              <a:rPr lang="ru-RU" dirty="0" smtClean="0"/>
              <a:t>рода Его - </a:t>
            </a:r>
            <a:r>
              <a:rPr lang="ru-RU" dirty="0" err="1" smtClean="0"/>
              <a:t>неизреченна</a:t>
            </a:r>
            <a:r>
              <a:rPr lang="ru-RU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16814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1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FE635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705</TotalTime>
  <Words>1620</Words>
  <Application>Microsoft Office PowerPoint</Application>
  <PresentationFormat>Экран (4:3)</PresentationFormat>
  <Paragraphs>64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User</cp:lastModifiedBy>
  <cp:revision>158</cp:revision>
  <dcterms:created xsi:type="dcterms:W3CDTF">2017-11-20T16:47:31Z</dcterms:created>
  <dcterms:modified xsi:type="dcterms:W3CDTF">2017-12-04T17:30:37Z</dcterms:modified>
</cp:coreProperties>
</file>