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72" r:id="rId3"/>
    <p:sldId id="274" r:id="rId4"/>
    <p:sldId id="276" r:id="rId5"/>
    <p:sldId id="310" r:id="rId6"/>
    <p:sldId id="327" r:id="rId7"/>
    <p:sldId id="277" r:id="rId8"/>
    <p:sldId id="278" r:id="rId9"/>
    <p:sldId id="279" r:id="rId10"/>
    <p:sldId id="282" r:id="rId11"/>
    <p:sldId id="283" r:id="rId12"/>
    <p:sldId id="313" r:id="rId13"/>
    <p:sldId id="296" r:id="rId14"/>
    <p:sldId id="299" r:id="rId15"/>
    <p:sldId id="316" r:id="rId16"/>
    <p:sldId id="315" r:id="rId17"/>
    <p:sldId id="317" r:id="rId18"/>
    <p:sldId id="319" r:id="rId19"/>
    <p:sldId id="318" r:id="rId20"/>
    <p:sldId id="325" r:id="rId21"/>
    <p:sldId id="320" r:id="rId22"/>
    <p:sldId id="326" r:id="rId23"/>
    <p:sldId id="321" r:id="rId24"/>
    <p:sldId id="328" r:id="rId25"/>
    <p:sldId id="323" r:id="rId26"/>
    <p:sldId id="324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3" autoAdjust="0"/>
  </p:normalViewPr>
  <p:slideViewPr>
    <p:cSldViewPr>
      <p:cViewPr varScale="1">
        <p:scale>
          <a:sx n="65" d="100"/>
          <a:sy n="65" d="100"/>
        </p:scale>
        <p:origin x="-152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EC117-7805-48E0-B444-C0E5B3B9703F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8E723-4E7F-4600-B650-797232C4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7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8E723-4E7F-4600-B650-797232C4C58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65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8E723-4E7F-4600-B650-797232C4C58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5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8E723-4E7F-4600-B650-797232C4C58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75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0.ГОТОВЫЕ\ЛИСТ 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8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.ГОТОВЫЕ\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6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0040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Императрице </a:t>
            </a:r>
            <a:r>
              <a:rPr lang="ru-RU" dirty="0"/>
              <a:t>особенно приглянулся </a:t>
            </a:r>
            <a:r>
              <a:rPr lang="ru-RU" dirty="0" err="1" smtClean="0"/>
              <a:t>Бого-родичный</a:t>
            </a:r>
            <a:r>
              <a:rPr lang="ru-RU" dirty="0" smtClean="0"/>
              <a:t> </a:t>
            </a:r>
            <a:r>
              <a:rPr lang="ru-RU" dirty="0"/>
              <a:t>образ </a:t>
            </a:r>
            <a:r>
              <a:rPr lang="ru-RU" dirty="0" smtClean="0"/>
              <a:t>“</a:t>
            </a:r>
            <a:r>
              <a:rPr lang="ru-RU" dirty="0" err="1"/>
              <a:t>Млекопитательница</a:t>
            </a:r>
            <a:r>
              <a:rPr lang="ru-RU" dirty="0"/>
              <a:t>”, </a:t>
            </a:r>
            <a:r>
              <a:rPr lang="ru-RU" dirty="0" smtClean="0"/>
              <a:t>ко-</a:t>
            </a:r>
            <a:r>
              <a:rPr lang="ru-RU" dirty="0" err="1" smtClean="0"/>
              <a:t>торый</a:t>
            </a:r>
            <a:r>
              <a:rPr lang="ru-RU" dirty="0" smtClean="0"/>
              <a:t> </a:t>
            </a:r>
            <a:r>
              <a:rPr lang="ru-RU" dirty="0"/>
              <a:t>тут же и был ей подарен. </a:t>
            </a:r>
          </a:p>
          <a:p>
            <a:pPr algn="just"/>
            <a:r>
              <a:rPr lang="ru-RU" dirty="0"/>
              <a:t>— Ну, а теперь посмотрим, как ты </a:t>
            </a:r>
            <a:r>
              <a:rPr lang="ru-RU" dirty="0" err="1" smtClean="0"/>
              <a:t>рабо</a:t>
            </a:r>
            <a:r>
              <a:rPr lang="ru-RU" dirty="0"/>
              <a:t>-</a:t>
            </a:r>
            <a:r>
              <a:rPr lang="ru-RU" dirty="0" smtClean="0"/>
              <a:t>таешь</a:t>
            </a:r>
            <a:r>
              <a:rPr lang="ru-RU" dirty="0"/>
              <a:t>, — сказал Государь, вставая с дивана. </a:t>
            </a:r>
            <a:endParaRPr lang="ru-RU" dirty="0" smtClean="0"/>
          </a:p>
          <a:p>
            <a:pPr algn="just"/>
            <a:r>
              <a:rPr lang="ru-RU" dirty="0" smtClean="0"/>
              <a:t>Гришу </a:t>
            </a:r>
            <a:r>
              <a:rPr lang="ru-RU" dirty="0"/>
              <a:t>перенесли в мастерскую, посадили на табурет и пристегнули к столу ремнями. Брат дал ему в зубы кисть. Гриша оглядел свою </a:t>
            </a:r>
            <a:r>
              <a:rPr lang="ru-RU" dirty="0" smtClean="0"/>
              <a:t>недоконченную </a:t>
            </a:r>
            <a:r>
              <a:rPr lang="ru-RU" dirty="0"/>
              <a:t>икону, обмакнул кисть в краску, немного отжал ее о край и начал споро </a:t>
            </a:r>
            <a:r>
              <a:rPr lang="ru-RU" dirty="0" smtClean="0"/>
              <a:t>писать </a:t>
            </a:r>
            <a:r>
              <a:rPr lang="ru-RU" dirty="0"/>
              <a:t>лик святого. Вскоре </a:t>
            </a:r>
            <a:r>
              <a:rPr lang="ru-RU" dirty="0" smtClean="0"/>
              <a:t>с </a:t>
            </a:r>
            <a:r>
              <a:rPr lang="ru-RU" dirty="0"/>
              <a:t>иконы глянул </a:t>
            </a:r>
            <a:r>
              <a:rPr lang="ru-RU" dirty="0" smtClean="0"/>
              <a:t>благостный образ. </a:t>
            </a:r>
          </a:p>
          <a:p>
            <a:pPr algn="just"/>
            <a:r>
              <a:rPr lang="ru-RU" dirty="0" smtClean="0"/>
              <a:t>— </a:t>
            </a:r>
            <a:r>
              <a:rPr lang="ru-RU" dirty="0"/>
              <a:t>Ну, спасибо, брат, уважил, — сказал </a:t>
            </a:r>
            <a:r>
              <a:rPr lang="ru-RU" dirty="0" smtClean="0"/>
              <a:t>Им-</a:t>
            </a:r>
            <a:r>
              <a:rPr lang="ru-RU" dirty="0" err="1" smtClean="0"/>
              <a:t>ператор</a:t>
            </a:r>
            <a:r>
              <a:rPr lang="ru-RU" dirty="0" smtClean="0"/>
              <a:t> </a:t>
            </a:r>
            <a:r>
              <a:rPr lang="ru-RU" dirty="0"/>
              <a:t>и, отстегнув золотые карманные </a:t>
            </a:r>
            <a:r>
              <a:rPr lang="ru-RU" dirty="0" err="1" smtClean="0"/>
              <a:t>ча-сы</a:t>
            </a:r>
            <a:r>
              <a:rPr lang="ru-RU" dirty="0" smtClean="0"/>
              <a:t>, </a:t>
            </a:r>
            <a:r>
              <a:rPr lang="ru-RU" dirty="0"/>
              <a:t>положил их на столик рядом с Гришей. Затем обнял его и поцеловал в голову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На </a:t>
            </a:r>
            <a:r>
              <a:rPr lang="ru-RU" dirty="0"/>
              <a:t>следующий день из Канцелярии двора Его Величества принесли указ о </a:t>
            </a:r>
            <a:r>
              <a:rPr lang="ru-RU" dirty="0" smtClean="0"/>
              <a:t>назначении изографу пожизненной пенсии- </a:t>
            </a:r>
            <a:r>
              <a:rPr lang="ru-RU" dirty="0"/>
              <a:t>25 рублей </a:t>
            </a:r>
            <a:r>
              <a:rPr lang="ru-RU" dirty="0" smtClean="0"/>
              <a:t>золотом </a:t>
            </a:r>
            <a:r>
              <a:rPr lang="ru-RU" dirty="0"/>
              <a:t>ежемесячно. </a:t>
            </a:r>
            <a:endParaRPr lang="ru-RU" dirty="0" smtClean="0"/>
          </a:p>
          <a:p>
            <a:pPr algn="just"/>
            <a:r>
              <a:rPr lang="ru-RU" dirty="0" smtClean="0"/>
              <a:t>А </a:t>
            </a:r>
            <a:r>
              <a:rPr lang="ru-RU" dirty="0"/>
              <a:t>также еще один указ </a:t>
            </a:r>
            <a:r>
              <a:rPr lang="ru-RU" dirty="0" smtClean="0"/>
              <a:t>самарскому </a:t>
            </a:r>
            <a:r>
              <a:rPr lang="ru-RU" dirty="0" err="1" smtClean="0"/>
              <a:t>губер-натору</a:t>
            </a:r>
            <a:r>
              <a:rPr lang="ru-RU" dirty="0" smtClean="0"/>
              <a:t> </a:t>
            </a:r>
            <a:r>
              <a:rPr lang="ru-RU" dirty="0"/>
              <a:t>о предоставлении Григорию </a:t>
            </a:r>
            <a:r>
              <a:rPr lang="ru-RU" dirty="0" err="1" smtClean="0"/>
              <a:t>Журав-лёву</a:t>
            </a:r>
            <a:r>
              <a:rPr lang="ru-RU" dirty="0" smtClean="0"/>
              <a:t> </a:t>
            </a:r>
            <a:r>
              <a:rPr lang="ru-RU" dirty="0"/>
              <a:t>резвого иноходца с </a:t>
            </a:r>
            <a:r>
              <a:rPr lang="ru-RU" dirty="0" smtClean="0"/>
              <a:t>летним </a:t>
            </a:r>
            <a:r>
              <a:rPr lang="ru-RU" dirty="0"/>
              <a:t>и зимним </a:t>
            </a:r>
            <a:r>
              <a:rPr lang="ru-RU" dirty="0" smtClean="0"/>
              <a:t>выездом.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5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.ГОТОВЫЕ\29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4" y="-3389"/>
            <a:ext cx="9155134" cy="686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8518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Пробыв в Петербурге до весны, когда с полей стаял снег, а по Неве прошел </a:t>
            </a:r>
            <a:r>
              <a:rPr lang="ru-RU" dirty="0" smtClean="0">
                <a:solidFill>
                  <a:schemeClr val="bg1"/>
                </a:solidFill>
              </a:rPr>
              <a:t>лёд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Гриша </a:t>
            </a:r>
            <a:r>
              <a:rPr lang="ru-RU" dirty="0">
                <a:solidFill>
                  <a:schemeClr val="bg1"/>
                </a:solidFill>
              </a:rPr>
              <a:t>с </a:t>
            </a:r>
            <a:r>
              <a:rPr lang="ru-RU" dirty="0" smtClean="0">
                <a:solidFill>
                  <a:schemeClr val="bg1"/>
                </a:solidFill>
              </a:rPr>
              <a:t>сопровождающими </a:t>
            </a:r>
            <a:r>
              <a:rPr lang="ru-RU" dirty="0">
                <a:solidFill>
                  <a:schemeClr val="bg1"/>
                </a:solidFill>
              </a:rPr>
              <a:t>вернулся назад в </a:t>
            </a:r>
            <a:r>
              <a:rPr lang="ru-RU" dirty="0" smtClean="0">
                <a:solidFill>
                  <a:schemeClr val="bg1"/>
                </a:solidFill>
              </a:rPr>
              <a:t>родную </a:t>
            </a:r>
            <a:r>
              <a:rPr lang="ru-RU" dirty="0" err="1" smtClean="0">
                <a:solidFill>
                  <a:schemeClr val="bg1"/>
                </a:solidFill>
              </a:rPr>
              <a:t>Утёвку</a:t>
            </a:r>
            <a:r>
              <a:rPr lang="ru-RU" dirty="0" smtClean="0">
                <a:solidFill>
                  <a:schemeClr val="bg1"/>
                </a:solidFill>
              </a:rPr>
              <a:t>. И </a:t>
            </a:r>
            <a:r>
              <a:rPr lang="ru-RU" dirty="0">
                <a:solidFill>
                  <a:schemeClr val="bg1"/>
                </a:solidFill>
              </a:rPr>
              <a:t>там жизнь пошла по-старому. С утра звонили в соборе, и </a:t>
            </a:r>
            <a:r>
              <a:rPr lang="ru-RU" dirty="0" smtClean="0">
                <a:solidFill>
                  <a:schemeClr val="bg1"/>
                </a:solidFill>
              </a:rPr>
              <a:t>изографа </a:t>
            </a:r>
            <a:r>
              <a:rPr lang="ru-RU" dirty="0">
                <a:solidFill>
                  <a:schemeClr val="bg1"/>
                </a:solidFill>
              </a:rPr>
              <a:t>на иноходце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везли на </a:t>
            </a:r>
            <a:r>
              <a:rPr lang="ru-RU" dirty="0" smtClean="0">
                <a:solidFill>
                  <a:schemeClr val="bg1"/>
                </a:solidFill>
              </a:rPr>
              <a:t>раннюю службу </a:t>
            </a:r>
            <a:r>
              <a:rPr lang="ru-RU" dirty="0">
                <a:solidFill>
                  <a:schemeClr val="bg1"/>
                </a:solidFill>
              </a:rPr>
              <a:t>и сажали в кресло на клиросе, где он от души пел весь обиход обедни. Как </a:t>
            </a:r>
            <a:r>
              <a:rPr lang="ru-RU" dirty="0" smtClean="0">
                <a:solidFill>
                  <a:schemeClr val="bg1"/>
                </a:solidFill>
              </a:rPr>
              <a:t>почётному </a:t>
            </a:r>
            <a:r>
              <a:rPr lang="ru-RU" dirty="0">
                <a:solidFill>
                  <a:schemeClr val="bg1"/>
                </a:solidFill>
              </a:rPr>
              <a:t>лицу и </a:t>
            </a:r>
            <a:r>
              <a:rPr lang="ru-RU" dirty="0" smtClean="0">
                <a:solidFill>
                  <a:schemeClr val="bg1"/>
                </a:solidFill>
              </a:rPr>
              <a:t>благодетелю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серебряном </a:t>
            </a:r>
            <a:r>
              <a:rPr lang="ru-RU" dirty="0">
                <a:solidFill>
                  <a:schemeClr val="bg1"/>
                </a:solidFill>
              </a:rPr>
              <a:t>блюдце в конце службы </a:t>
            </a:r>
            <a:r>
              <a:rPr lang="ru-RU" dirty="0" smtClean="0">
                <a:solidFill>
                  <a:schemeClr val="bg1"/>
                </a:solidFill>
              </a:rPr>
              <a:t>диакон подносил </a:t>
            </a:r>
            <a:r>
              <a:rPr lang="ru-RU" dirty="0">
                <a:solidFill>
                  <a:schemeClr val="bg1"/>
                </a:solidFill>
              </a:rPr>
              <a:t>ему </a:t>
            </a:r>
            <a:r>
              <a:rPr lang="ru-RU" dirty="0" err="1">
                <a:solidFill>
                  <a:schemeClr val="bg1"/>
                </a:solidFill>
              </a:rPr>
              <a:t>антидор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и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smtClean="0">
                <a:solidFill>
                  <a:schemeClr val="bg1"/>
                </a:solidFill>
              </a:rPr>
              <a:t>ковшике - </a:t>
            </a:r>
            <a:r>
              <a:rPr lang="ru-RU" dirty="0">
                <a:solidFill>
                  <a:schemeClr val="bg1"/>
                </a:solidFill>
              </a:rPr>
              <a:t>сладкую </a:t>
            </a:r>
            <a:r>
              <a:rPr lang="ru-RU" dirty="0" smtClean="0">
                <a:solidFill>
                  <a:schemeClr val="bg1"/>
                </a:solidFill>
              </a:rPr>
              <a:t> запивку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830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139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После </a:t>
            </a:r>
            <a:r>
              <a:rPr lang="ru-RU" dirty="0"/>
              <a:t>службы тем же путем ехали на </a:t>
            </a:r>
            <a:r>
              <a:rPr lang="ru-RU" dirty="0" smtClean="0"/>
              <a:t>иноходце </a:t>
            </a:r>
            <a:r>
              <a:rPr lang="ru-RU" dirty="0"/>
              <a:t>домой, где он вкушал </a:t>
            </a:r>
            <a:r>
              <a:rPr lang="ru-RU" dirty="0" smtClean="0"/>
              <a:t>завтрак</a:t>
            </a:r>
            <a:r>
              <a:rPr lang="ru-RU" dirty="0"/>
              <a:t>, смотря по дню, скоромный или </a:t>
            </a:r>
            <a:r>
              <a:rPr lang="ru-RU" dirty="0" smtClean="0"/>
              <a:t>постный. Помолившись, </a:t>
            </a:r>
            <a:r>
              <a:rPr lang="ru-RU" dirty="0"/>
              <a:t>он </a:t>
            </a:r>
            <a:r>
              <a:rPr lang="ru-RU" dirty="0" err="1" smtClean="0"/>
              <a:t>пе-ремещался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smtClean="0"/>
              <a:t>мастерскую </a:t>
            </a:r>
            <a:r>
              <a:rPr lang="ru-RU" dirty="0"/>
              <a:t>и с </a:t>
            </a:r>
            <a:r>
              <a:rPr lang="ru-RU" dirty="0" smtClean="0"/>
              <a:t>голо-вой </a:t>
            </a:r>
            <a:r>
              <a:rPr lang="ru-RU" dirty="0"/>
              <a:t>уходил совсем в другой мир, где не было </a:t>
            </a:r>
            <a:r>
              <a:rPr lang="ru-RU" dirty="0" smtClean="0"/>
              <a:t>кабаков,  бранчливых </a:t>
            </a:r>
            <a:r>
              <a:rPr lang="ru-RU" dirty="0" err="1" smtClean="0"/>
              <a:t>крас-нощёких</a:t>
            </a:r>
            <a:r>
              <a:rPr lang="ru-RU" dirty="0" smtClean="0"/>
              <a:t> </a:t>
            </a:r>
            <a:r>
              <a:rPr lang="ru-RU" dirty="0"/>
              <a:t>баб и усохших </a:t>
            </a:r>
            <a:r>
              <a:rPr lang="ru-RU" dirty="0" smtClean="0"/>
              <a:t>сплетниц-старух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А </a:t>
            </a:r>
            <a:r>
              <a:rPr lang="ru-RU" dirty="0"/>
              <a:t>был там мир </a:t>
            </a:r>
            <a:r>
              <a:rPr lang="ru-RU" dirty="0" smtClean="0"/>
              <a:t>удивительных </a:t>
            </a:r>
            <a:r>
              <a:rPr lang="ru-RU" dirty="0" err="1" smtClean="0"/>
              <a:t>кра</a:t>
            </a:r>
            <a:r>
              <a:rPr lang="ru-RU" dirty="0" smtClean="0"/>
              <a:t>-сок</a:t>
            </a:r>
            <a:r>
              <a:rPr lang="ru-RU" dirty="0"/>
              <a:t>, </a:t>
            </a:r>
            <a:r>
              <a:rPr lang="ru-RU" dirty="0" smtClean="0"/>
              <a:t>которыми </a:t>
            </a:r>
            <a:r>
              <a:rPr lang="ru-RU" dirty="0"/>
              <a:t>он на липовых и </a:t>
            </a:r>
            <a:r>
              <a:rPr lang="ru-RU" dirty="0" err="1" smtClean="0"/>
              <a:t>ки-парисовых</a:t>
            </a:r>
            <a:r>
              <a:rPr lang="ru-RU" dirty="0" smtClean="0"/>
              <a:t> </a:t>
            </a:r>
            <a:r>
              <a:rPr lang="ru-RU" dirty="0"/>
              <a:t>досках </a:t>
            </a:r>
            <a:r>
              <a:rPr lang="ru-RU" dirty="0" smtClean="0"/>
              <a:t>буквально </a:t>
            </a:r>
            <a:r>
              <a:rPr lang="ru-RU" dirty="0" err="1" smtClean="0"/>
              <a:t>тво-рил</a:t>
            </a:r>
            <a:r>
              <a:rPr lang="ru-RU" dirty="0" smtClean="0"/>
              <a:t> </a:t>
            </a:r>
            <a:r>
              <a:rPr lang="ru-RU" dirty="0"/>
              <a:t>чудеса. </a:t>
            </a:r>
            <a:r>
              <a:rPr lang="ru-RU" dirty="0" smtClean="0"/>
              <a:t>На поверхности </a:t>
            </a:r>
            <a:r>
              <a:rPr lang="ru-RU" dirty="0"/>
              <a:t>этих досок его </a:t>
            </a:r>
            <a:r>
              <a:rPr lang="ru-RU" dirty="0" smtClean="0"/>
              <a:t>Богоданным талантом рождалось </a:t>
            </a:r>
            <a:r>
              <a:rPr lang="ru-RU" dirty="0"/>
              <a:t>Святое Евангелие в </a:t>
            </a:r>
            <a:r>
              <a:rPr lang="ru-RU" dirty="0" err="1" smtClean="0"/>
              <a:t>крас-ках</a:t>
            </a:r>
            <a:r>
              <a:rPr lang="ru-RU" dirty="0" smtClean="0"/>
              <a:t>, и взирали с  икон живые  святые лики</a:t>
            </a:r>
            <a:r>
              <a:rPr lang="ru-RU" dirty="0"/>
              <a:t>. Хотя у </a:t>
            </a:r>
            <a:r>
              <a:rPr lang="ru-RU" dirty="0" smtClean="0"/>
              <a:t>Григория </a:t>
            </a:r>
            <a:r>
              <a:rPr lang="ru-RU" dirty="0"/>
              <a:t>были </a:t>
            </a:r>
            <a:r>
              <a:rPr lang="ru-RU" dirty="0" smtClean="0"/>
              <a:t>сред-</a:t>
            </a:r>
            <a:r>
              <a:rPr lang="ru-RU" dirty="0" err="1" smtClean="0"/>
              <a:t>ства</a:t>
            </a:r>
            <a:r>
              <a:rPr lang="ru-RU" dirty="0"/>
              <a:t>, но иконописную </a:t>
            </a:r>
            <a:r>
              <a:rPr lang="ru-RU" dirty="0" smtClean="0"/>
              <a:t>мастерскую </a:t>
            </a:r>
            <a:r>
              <a:rPr lang="ru-RU" dirty="0"/>
              <a:t>он не заводил, а по-прежнему писал </a:t>
            </a:r>
            <a:r>
              <a:rPr lang="ru-RU" dirty="0" smtClean="0"/>
              <a:t>сам</a:t>
            </a:r>
            <a:r>
              <a:rPr lang="ru-RU" dirty="0"/>
              <a:t>. Многие </a:t>
            </a:r>
            <a:r>
              <a:rPr lang="ru-RU" dirty="0" smtClean="0"/>
              <a:t>образа были писаны </a:t>
            </a:r>
            <a:r>
              <a:rPr lang="ru-RU" dirty="0"/>
              <a:t>по </a:t>
            </a:r>
            <a:r>
              <a:rPr lang="ru-RU" dirty="0" smtClean="0"/>
              <a:t>золоту. </a:t>
            </a:r>
            <a:r>
              <a:rPr lang="ru-RU" dirty="0"/>
              <a:t>За его </a:t>
            </a:r>
            <a:r>
              <a:rPr lang="ru-RU" dirty="0" smtClean="0"/>
              <a:t>благодатными икона-ми приезжали </a:t>
            </a:r>
            <a:r>
              <a:rPr lang="ru-RU" dirty="0"/>
              <a:t>не </a:t>
            </a:r>
            <a:r>
              <a:rPr lang="ru-RU" dirty="0" smtClean="0"/>
              <a:t>только </a:t>
            </a:r>
            <a:r>
              <a:rPr lang="ru-RU" dirty="0"/>
              <a:t>с </a:t>
            </a:r>
            <a:r>
              <a:rPr lang="ru-RU" dirty="0" smtClean="0"/>
              <a:t>далёких </a:t>
            </a:r>
            <a:r>
              <a:rPr lang="ru-RU" dirty="0"/>
              <a:t>окраин России, но даже из других православных стран. </a:t>
            </a:r>
          </a:p>
        </p:txBody>
      </p:sp>
      <p:pic>
        <p:nvPicPr>
          <p:cNvPr id="3074" name="Picture 2" descr="D:\0.ГОТОВЫЕ\ГОТОВЫЕ 2 часть\Мадон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807"/>
            <a:ext cx="9174374" cy="68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0760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17 октября 1888 г. на станции Борки сошёл с рельс поезд, в котором ехали члены </a:t>
            </a:r>
            <a:r>
              <a:rPr lang="ru-RU" dirty="0" err="1" smtClean="0"/>
              <a:t>Импера-торской</a:t>
            </a:r>
            <a:r>
              <a:rPr lang="ru-RU" dirty="0" smtClean="0"/>
              <a:t> </a:t>
            </a:r>
            <a:r>
              <a:rPr lang="ru-RU" dirty="0"/>
              <a:t>Фамилии. По инициативе </a:t>
            </a:r>
            <a:r>
              <a:rPr lang="ru-RU" dirty="0" err="1" smtClean="0"/>
              <a:t>губерна</a:t>
            </a:r>
            <a:r>
              <a:rPr lang="ru-RU" dirty="0" smtClean="0"/>
              <a:t>-тора </a:t>
            </a:r>
            <a:r>
              <a:rPr lang="ru-RU" dirty="0"/>
              <a:t>Самары Самарскими дворянами </a:t>
            </a:r>
            <a:r>
              <a:rPr lang="ru-RU" dirty="0" smtClean="0"/>
              <a:t>изо-графу </a:t>
            </a:r>
            <a:r>
              <a:rPr lang="ru-RU" dirty="0"/>
              <a:t>Григорию была заказана икона для </a:t>
            </a:r>
            <a:r>
              <a:rPr lang="ru-RU" dirty="0" smtClean="0"/>
              <a:t>поднесения </a:t>
            </a:r>
            <a:r>
              <a:rPr lang="ru-RU" dirty="0"/>
              <a:t>Императорской Семье в </a:t>
            </a:r>
            <a:r>
              <a:rPr lang="ru-RU" dirty="0" smtClean="0"/>
              <a:t>память </a:t>
            </a:r>
            <a:r>
              <a:rPr lang="ru-RU" dirty="0"/>
              <a:t>их чудесного спасения… </a:t>
            </a:r>
          </a:p>
          <a:p>
            <a:pPr algn="just"/>
            <a:r>
              <a:rPr lang="ru-RU" dirty="0" smtClean="0"/>
              <a:t>Когда </a:t>
            </a:r>
            <a:r>
              <a:rPr lang="ru-RU" dirty="0"/>
              <a:t>создавался в Самаре кафедральный </a:t>
            </a:r>
            <a:r>
              <a:rPr lang="ru-RU" dirty="0" smtClean="0"/>
              <a:t>со-бор</a:t>
            </a:r>
            <a:r>
              <a:rPr lang="ru-RU" dirty="0"/>
              <a:t>, для его </a:t>
            </a:r>
            <a:r>
              <a:rPr lang="ru-RU" dirty="0" smtClean="0"/>
              <a:t>иконостаса </a:t>
            </a:r>
            <a:r>
              <a:rPr lang="ru-RU" dirty="0"/>
              <a:t>по поручению </a:t>
            </a:r>
            <a:r>
              <a:rPr lang="ru-RU" dirty="0" err="1" smtClean="0"/>
              <a:t>губер-натора</a:t>
            </a:r>
            <a:r>
              <a:rPr lang="ru-RU" dirty="0" smtClean="0"/>
              <a:t> </a:t>
            </a:r>
            <a:r>
              <a:rPr lang="ru-RU" dirty="0" err="1" smtClean="0"/>
              <a:t>А.Д.Свербеева</a:t>
            </a:r>
            <a:r>
              <a:rPr lang="ru-RU" dirty="0" smtClean="0"/>
              <a:t> </a:t>
            </a:r>
            <a:r>
              <a:rPr lang="ru-RU" dirty="0"/>
              <a:t>Григорием </a:t>
            </a:r>
            <a:r>
              <a:rPr lang="ru-RU" dirty="0" err="1" smtClean="0"/>
              <a:t>Журавлё-вым</a:t>
            </a:r>
            <a:r>
              <a:rPr lang="ru-RU" dirty="0" smtClean="0"/>
              <a:t> была написана </a:t>
            </a:r>
            <a:r>
              <a:rPr lang="ru-RU" dirty="0"/>
              <a:t>икона </a:t>
            </a:r>
            <a:r>
              <a:rPr lang="ru-RU" dirty="0" err="1" smtClean="0"/>
              <a:t>свт.Алексия</a:t>
            </a:r>
            <a:r>
              <a:rPr lang="ru-RU" dirty="0" smtClean="0"/>
              <a:t>, </a:t>
            </a:r>
            <a:r>
              <a:rPr lang="ru-RU" dirty="0" err="1" smtClean="0"/>
              <a:t>мит-рополита</a:t>
            </a:r>
            <a:r>
              <a:rPr lang="ru-RU" dirty="0" smtClean="0"/>
              <a:t> </a:t>
            </a:r>
            <a:r>
              <a:rPr lang="ru-RU" dirty="0"/>
              <a:t>Московского, покровителя </a:t>
            </a:r>
            <a:r>
              <a:rPr lang="ru-RU" dirty="0" smtClean="0"/>
              <a:t> Сама-</a:t>
            </a:r>
            <a:r>
              <a:rPr lang="ru-RU" dirty="0" err="1" smtClean="0"/>
              <a:t>ры</a:t>
            </a:r>
            <a:r>
              <a:rPr lang="ru-RU" dirty="0"/>
              <a:t>. </a:t>
            </a:r>
            <a:r>
              <a:rPr lang="ru-RU" dirty="0" smtClean="0"/>
              <a:t>Храм </a:t>
            </a:r>
            <a:r>
              <a:rPr lang="ru-RU" dirty="0"/>
              <a:t>был освящён в 1892 г.</a:t>
            </a:r>
          </a:p>
          <a:p>
            <a:pPr algn="just"/>
            <a:r>
              <a:rPr lang="ru-RU" dirty="0"/>
              <a:t>К этому времени написания относится и </a:t>
            </a:r>
            <a:r>
              <a:rPr lang="ru-RU" dirty="0" smtClean="0"/>
              <a:t>икона </a:t>
            </a:r>
            <a:r>
              <a:rPr lang="ru-RU" dirty="0"/>
              <a:t>кисти Григория Журавлёва, которая находится </a:t>
            </a:r>
            <a:r>
              <a:rPr lang="ru-RU" dirty="0" smtClean="0"/>
              <a:t>церковно-археологическом </a:t>
            </a:r>
            <a:r>
              <a:rPr lang="ru-RU" dirty="0" err="1" smtClean="0"/>
              <a:t>каби-нете</a:t>
            </a:r>
            <a:r>
              <a:rPr lang="ru-RU" dirty="0" smtClean="0"/>
              <a:t> </a:t>
            </a:r>
            <a:r>
              <a:rPr lang="ru-RU" dirty="0"/>
              <a:t>Свято-Троицкой Сергиевой Лавры.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На ней </a:t>
            </a:r>
            <a:r>
              <a:rPr lang="ru-RU" dirty="0"/>
              <a:t>изображён </a:t>
            </a:r>
            <a:r>
              <a:rPr lang="ru-RU" dirty="0" smtClean="0"/>
              <a:t>святой </a:t>
            </a:r>
            <a:r>
              <a:rPr lang="ru-RU" dirty="0"/>
              <a:t>Лев </a:t>
            </a:r>
            <a:r>
              <a:rPr lang="ru-RU" dirty="0" smtClean="0"/>
              <a:t>- Папа Рим-</a:t>
            </a:r>
            <a:r>
              <a:rPr lang="ru-RU" dirty="0" err="1" smtClean="0"/>
              <a:t>ский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На </a:t>
            </a:r>
            <a:r>
              <a:rPr lang="ru-RU" dirty="0"/>
              <a:t>тыльной стороне доски написано: «Сию икону писал зубами крест. Григорий </a:t>
            </a:r>
            <a:r>
              <a:rPr lang="ru-RU" dirty="0" err="1" smtClean="0"/>
              <a:t>Журав-лёв</a:t>
            </a:r>
            <a:r>
              <a:rPr lang="ru-RU" dirty="0" smtClean="0"/>
              <a:t> </a:t>
            </a:r>
            <a:r>
              <a:rPr lang="ru-RU" dirty="0"/>
              <a:t>Самарской губернии </a:t>
            </a:r>
            <a:r>
              <a:rPr lang="ru-RU" dirty="0" err="1"/>
              <a:t>Бузулукского</a:t>
            </a:r>
            <a:r>
              <a:rPr lang="ru-RU" dirty="0"/>
              <a:t> уезда с. </a:t>
            </a:r>
            <a:r>
              <a:rPr lang="ru-RU" dirty="0" err="1"/>
              <a:t>Утёвка</a:t>
            </a:r>
            <a:r>
              <a:rPr lang="ru-RU" dirty="0"/>
              <a:t>, июля 30.1892 года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54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4522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Сколько именно икон написал художник, неизвестно. </a:t>
            </a:r>
            <a:r>
              <a:rPr lang="ru-RU" dirty="0"/>
              <a:t>Сохранились «Пресвятая </a:t>
            </a:r>
            <a:r>
              <a:rPr lang="ru-RU" dirty="0" err="1" smtClean="0"/>
              <a:t>Бо-городица</a:t>
            </a:r>
            <a:r>
              <a:rPr lang="ru-RU" dirty="0" smtClean="0"/>
              <a:t> </a:t>
            </a:r>
            <a:r>
              <a:rPr lang="ru-RU" dirty="0"/>
              <a:t>Смоленская» и «Взыскание погибших</a:t>
            </a:r>
            <a:r>
              <a:rPr lang="ru-RU" dirty="0" smtClean="0"/>
              <a:t>».</a:t>
            </a:r>
            <a:r>
              <a:rPr lang="ru-RU" dirty="0"/>
              <a:t> «Жены Мироносицы» </a:t>
            </a:r>
            <a:r>
              <a:rPr lang="ru-RU" dirty="0" smtClean="0"/>
              <a:t>и </a:t>
            </a:r>
            <a:r>
              <a:rPr lang="ru-RU" dirty="0" err="1" smtClean="0"/>
              <a:t>св.вмч</a:t>
            </a:r>
            <a:r>
              <a:rPr lang="ru-RU" dirty="0" smtClean="0"/>
              <a:t>. и целитель </a:t>
            </a:r>
            <a:r>
              <a:rPr lang="ru-RU" dirty="0" err="1" smtClean="0"/>
              <a:t>Пантелеимон</a:t>
            </a:r>
            <a:r>
              <a:rPr lang="ru-RU" dirty="0" smtClean="0"/>
              <a:t>»–  </a:t>
            </a:r>
            <a:r>
              <a:rPr lang="ru-RU" dirty="0"/>
              <a:t>из </a:t>
            </a:r>
            <a:r>
              <a:rPr lang="ru-RU" dirty="0" err="1" smtClean="0"/>
              <a:t>Утёвского</a:t>
            </a:r>
            <a:r>
              <a:rPr lang="ru-RU" dirty="0" smtClean="0"/>
              <a:t> </a:t>
            </a:r>
            <a:r>
              <a:rPr lang="ru-RU" dirty="0"/>
              <a:t>Троицкого </a:t>
            </a:r>
            <a:r>
              <a:rPr lang="ru-RU" dirty="0" smtClean="0"/>
              <a:t>храма, две иконы, посвящён-</a:t>
            </a:r>
            <a:r>
              <a:rPr lang="ru-RU" dirty="0" err="1" smtClean="0"/>
              <a:t>ные</a:t>
            </a:r>
            <a:r>
              <a:rPr lang="ru-RU" dirty="0" smtClean="0"/>
              <a:t> святым равноапостольным Кириллу и </a:t>
            </a:r>
            <a:r>
              <a:rPr lang="ru-RU" dirty="0" err="1" smtClean="0"/>
              <a:t>Мефодию</a:t>
            </a:r>
            <a:r>
              <a:rPr lang="ru-RU" dirty="0" smtClean="0"/>
              <a:t> (одна из них – в Болгарии), икона Спас Вседержитель. </a:t>
            </a:r>
            <a:endParaRPr lang="ru-RU" dirty="0"/>
          </a:p>
        </p:txBody>
      </p:sp>
      <p:pic>
        <p:nvPicPr>
          <p:cNvPr id="8195" name="Picture 3" descr="D:\0.ГОТОВЫЕ\иконы Г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1" y="-8768"/>
            <a:ext cx="9162310" cy="686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7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0526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Иконы русского изографа Григория Журавлёва «Спас Нерукотворный» (Спас на убрусе) и Архистратиг Михаил, первая из которых соответствует названию буква-</a:t>
            </a:r>
            <a:r>
              <a:rPr lang="ru-RU" dirty="0" err="1" smtClean="0"/>
              <a:t>льно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9218" name="Picture 2" descr="D:\0.ГОТОВЫЕ\иконы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5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3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3305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музее находится ксерокопия </a:t>
            </a:r>
            <a:r>
              <a:rPr lang="ru-RU" dirty="0" smtClean="0"/>
              <a:t>книги </a:t>
            </a:r>
            <a:r>
              <a:rPr lang="ru-RU" dirty="0"/>
              <a:t>«Ветхий Завет в картинках», </a:t>
            </a:r>
            <a:r>
              <a:rPr lang="ru-RU" dirty="0" smtClean="0"/>
              <a:t>принадлежав-шей </a:t>
            </a:r>
            <a:r>
              <a:rPr lang="ru-RU" dirty="0"/>
              <a:t>когда-то </a:t>
            </a:r>
            <a:r>
              <a:rPr lang="ru-RU" dirty="0" err="1"/>
              <a:t>утёвскому</a:t>
            </a:r>
            <a:r>
              <a:rPr lang="ru-RU" dirty="0"/>
              <a:t> художнику. В ней карандашные рисунки Журавлёва</a:t>
            </a:r>
            <a:r>
              <a:rPr lang="ru-RU" dirty="0" smtClean="0"/>
              <a:t>. Среди </a:t>
            </a:r>
            <a:r>
              <a:rPr lang="ru-RU" dirty="0"/>
              <a:t>всех особо </a:t>
            </a:r>
            <a:r>
              <a:rPr lang="ru-RU" dirty="0" smtClean="0"/>
              <a:t>выделяются те, на которых  </a:t>
            </a:r>
            <a:r>
              <a:rPr lang="ru-RU" dirty="0"/>
              <a:t>изображена </a:t>
            </a:r>
            <a:r>
              <a:rPr lang="ru-RU" dirty="0" smtClean="0"/>
              <a:t>крестьянка </a:t>
            </a:r>
            <a:r>
              <a:rPr lang="ru-RU" dirty="0"/>
              <a:t>Екатерина </a:t>
            </a:r>
            <a:r>
              <a:rPr lang="ru-RU" dirty="0" smtClean="0"/>
              <a:t>Грачёва – девушка, которую он, вероятно, сильно и безнадежно любил всю жизнь.</a:t>
            </a:r>
          </a:p>
          <a:p>
            <a:pPr algn="just"/>
            <a:r>
              <a:rPr lang="ru-RU" dirty="0" smtClean="0"/>
              <a:t>Это чувство невольно нашло отражение в  иконе, которую назвали «</a:t>
            </a:r>
            <a:r>
              <a:rPr lang="ru-RU" dirty="0" err="1" smtClean="0"/>
              <a:t>Утёвская</a:t>
            </a:r>
            <a:r>
              <a:rPr lang="ru-RU" dirty="0" smtClean="0"/>
              <a:t> </a:t>
            </a:r>
            <a:r>
              <a:rPr lang="ru-RU" dirty="0" err="1" smtClean="0"/>
              <a:t>Ма</a:t>
            </a:r>
            <a:r>
              <a:rPr lang="ru-RU" dirty="0" smtClean="0"/>
              <a:t>-донна».</a:t>
            </a:r>
            <a:r>
              <a:rPr lang="ru-RU" dirty="0"/>
              <a:t> Нерукотворные образа Григория </a:t>
            </a:r>
            <a:r>
              <a:rPr lang="ru-RU" dirty="0" smtClean="0"/>
              <a:t>Журавлёва </a:t>
            </a:r>
            <a:r>
              <a:rPr lang="ru-RU" dirty="0"/>
              <a:t>нашлись почти в каждой </a:t>
            </a:r>
            <a:r>
              <a:rPr lang="ru-RU" dirty="0" err="1" smtClean="0"/>
              <a:t>утёвской</a:t>
            </a:r>
            <a:r>
              <a:rPr lang="ru-RU" dirty="0" smtClean="0"/>
              <a:t> </a:t>
            </a:r>
            <a:r>
              <a:rPr lang="ru-RU" dirty="0"/>
              <a:t>избе и в соседних селах. Местные жители сберегли иконы и принесли их в церковь. Кроме того, они хранятся в </a:t>
            </a:r>
            <a:r>
              <a:rPr lang="ru-RU" dirty="0" smtClean="0"/>
              <a:t>самарских </a:t>
            </a:r>
            <a:r>
              <a:rPr lang="ru-RU" dirty="0"/>
              <a:t>музеях, в Петропавловской церкви Самары, в Троице-Сергиевой лавре под Москвой, Санкт-Петербургском Казанском соборе, </a:t>
            </a:r>
            <a:r>
              <a:rPr lang="ru-RU" dirty="0" err="1"/>
              <a:t>Пюхтицком</a:t>
            </a:r>
            <a:r>
              <a:rPr lang="ru-RU" dirty="0"/>
              <a:t> монастыре в Эстонии, в частных </a:t>
            </a:r>
            <a:r>
              <a:rPr lang="ru-RU" dirty="0" smtClean="0"/>
              <a:t>коллекциях мира. </a:t>
            </a:r>
            <a:endParaRPr lang="ru-RU" dirty="0"/>
          </a:p>
        </p:txBody>
      </p:sp>
      <p:pic>
        <p:nvPicPr>
          <p:cNvPr id="10242" name="Picture 2" descr="D:\0.ГОТОВЫЕ\иконы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1" y="1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1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645024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Минуту за минутой отстукивал маятник старинных часов в Гришиной келье, день за днем раздавался мерный колокольный звон с собора </a:t>
            </a:r>
            <a:r>
              <a:rPr lang="ru-RU" dirty="0" err="1"/>
              <a:t>Святыя</a:t>
            </a:r>
            <a:r>
              <a:rPr lang="ru-RU" dirty="0"/>
              <a:t> </a:t>
            </a:r>
            <a:r>
              <a:rPr lang="ru-RU" dirty="0" err="1"/>
              <a:t>Живоначальныя</a:t>
            </a:r>
            <a:r>
              <a:rPr lang="ru-RU" dirty="0"/>
              <a:t> </a:t>
            </a:r>
            <a:r>
              <a:rPr lang="ru-RU" dirty="0" smtClean="0"/>
              <a:t>Троицы</a:t>
            </a:r>
            <a:r>
              <a:rPr lang="ru-RU" dirty="0"/>
              <a:t>. </a:t>
            </a:r>
            <a:r>
              <a:rPr lang="ru-RU" dirty="0" smtClean="0"/>
              <a:t>Всегда </a:t>
            </a:r>
            <a:r>
              <a:rPr lang="ru-RU" dirty="0"/>
              <a:t>веселый, остроумный, </a:t>
            </a:r>
            <a:r>
              <a:rPr lang="ru-RU" dirty="0" smtClean="0"/>
              <a:t>жизнерадостный</a:t>
            </a:r>
            <a:r>
              <a:rPr lang="ru-RU" dirty="0"/>
              <a:t>, как </a:t>
            </a:r>
            <a:r>
              <a:rPr lang="ru-RU" dirty="0" smtClean="0"/>
              <a:t>огонёк, Григорий </a:t>
            </a:r>
            <a:r>
              <a:rPr lang="ru-RU" dirty="0" err="1" smtClean="0"/>
              <a:t>све-тил</a:t>
            </a:r>
            <a:r>
              <a:rPr lang="ru-RU" dirty="0" smtClean="0"/>
              <a:t> </a:t>
            </a:r>
            <a:r>
              <a:rPr lang="ru-RU" dirty="0"/>
              <a:t>людям, </a:t>
            </a:r>
            <a:r>
              <a:rPr lang="ru-RU" dirty="0" smtClean="0"/>
              <a:t>поддерживая их </a:t>
            </a:r>
            <a:r>
              <a:rPr lang="ru-RU" dirty="0"/>
              <a:t>как </a:t>
            </a:r>
            <a:r>
              <a:rPr lang="ru-RU" dirty="0" smtClean="0"/>
              <a:t>мог. Но началась тяжёлая </a:t>
            </a:r>
            <a:r>
              <a:rPr lang="ru-RU" dirty="0"/>
              <a:t>война с Германией</a:t>
            </a:r>
            <a:r>
              <a:rPr lang="ru-RU" dirty="0" smtClean="0"/>
              <a:t>,</a:t>
            </a:r>
            <a:r>
              <a:rPr lang="ru-RU" dirty="0"/>
              <a:t> </a:t>
            </a:r>
            <a:r>
              <a:rPr lang="ru-RU" dirty="0" smtClean="0"/>
              <a:t>было </a:t>
            </a:r>
            <a:r>
              <a:rPr lang="ru-RU" dirty="0"/>
              <a:t>много убитых, раненых, отравленных газами. По базарам, прося милостыню, ползали в кожаных мешках безногие калеки.</a:t>
            </a:r>
            <a:r>
              <a:rPr lang="ru-RU" dirty="0" smtClean="0"/>
              <a:t> Григорий стал </a:t>
            </a:r>
            <a:r>
              <a:rPr lang="ru-RU" dirty="0"/>
              <a:t>часто болеть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Однажды во </a:t>
            </a:r>
            <a:r>
              <a:rPr lang="ru-RU" dirty="0"/>
              <a:t>время </a:t>
            </a:r>
            <a:r>
              <a:rPr lang="ru-RU" dirty="0" smtClean="0"/>
              <a:t>болезни во сне ему </a:t>
            </a:r>
            <a:r>
              <a:rPr lang="ru-RU" dirty="0"/>
              <a:t>было </a:t>
            </a:r>
            <a:r>
              <a:rPr lang="ru-RU" dirty="0" smtClean="0"/>
              <a:t>откровение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dirty="0"/>
              <a:t>что скоро наступят лихие времена, когда и он сам, и его иконы никому не будут </a:t>
            </a:r>
            <a:r>
              <a:rPr lang="ru-RU" dirty="0" smtClean="0"/>
              <a:t>нужны; что церкви </a:t>
            </a:r>
            <a:r>
              <a:rPr lang="ru-RU" dirty="0"/>
              <a:t>начнут закрывать, закроют и </a:t>
            </a:r>
            <a:r>
              <a:rPr lang="ru-RU" dirty="0" err="1" smtClean="0"/>
              <a:t>Утёвский</a:t>
            </a:r>
            <a:r>
              <a:rPr lang="ru-RU" dirty="0" smtClean="0"/>
              <a:t> </a:t>
            </a:r>
            <a:r>
              <a:rPr lang="ru-RU" dirty="0"/>
              <a:t>собор во имя </a:t>
            </a:r>
            <a:r>
              <a:rPr lang="ru-RU" dirty="0" err="1"/>
              <a:t>Святыя</a:t>
            </a:r>
            <a:r>
              <a:rPr lang="ru-RU" dirty="0"/>
              <a:t> </a:t>
            </a:r>
            <a:r>
              <a:rPr lang="ru-RU" dirty="0" smtClean="0"/>
              <a:t>Троицы</a:t>
            </a:r>
            <a:r>
              <a:rPr lang="ru-RU" dirty="0"/>
              <a:t>, </a:t>
            </a:r>
            <a:r>
              <a:rPr lang="ru-RU" dirty="0" smtClean="0"/>
              <a:t>и осквернят,  </a:t>
            </a:r>
            <a:r>
              <a:rPr lang="ru-RU" dirty="0"/>
              <a:t>и </a:t>
            </a:r>
            <a:r>
              <a:rPr lang="ru-RU" dirty="0" err="1" smtClean="0"/>
              <a:t>опо-ганят</a:t>
            </a:r>
            <a:r>
              <a:rPr lang="ru-RU" dirty="0" smtClean="0"/>
              <a:t> </a:t>
            </a:r>
            <a:r>
              <a:rPr lang="ru-RU" dirty="0"/>
              <a:t>его, и превратят в овощной склад. А через три года так и </a:t>
            </a:r>
            <a:r>
              <a:rPr lang="ru-RU" dirty="0" smtClean="0"/>
              <a:t>случилось, только Григорий Николаевич этого уже не увидел.</a:t>
            </a:r>
            <a:endParaRPr lang="ru-RU" dirty="0"/>
          </a:p>
        </p:txBody>
      </p:sp>
      <p:pic>
        <p:nvPicPr>
          <p:cNvPr id="11269" name="Picture 5" descr="D:\0.ГОТОВЫЕ\000\1916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9"/>
            <a:ext cx="9143515" cy="685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4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4. АНИМАЦИЯ комп\1. Православие\Лампады\1 (5)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49" y="0"/>
            <a:ext cx="7300939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0.ГОТОВЫЕ\ГОТОВЫЕ 2 часть\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"/>
            <a:ext cx="9150281" cy="68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79715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Умер Григорий Журавлёв от скоротечной чахотки 15 февраля 1916 </a:t>
            </a:r>
            <a:r>
              <a:rPr lang="ru-RU" dirty="0" smtClean="0">
                <a:solidFill>
                  <a:schemeClr val="bg1"/>
                </a:solidFill>
              </a:rPr>
              <a:t>года. До самой своей кончины он всё писал Богородичный образ “Благоуханный цвет”. За этой иконой несколько раз приходил недовольный заказчик, но Гриша по болезни ни-как не мог её дописать. Накануне из храма пришел батюшка, исповедал, </a:t>
            </a:r>
            <a:r>
              <a:rPr lang="ru-RU" dirty="0" err="1" smtClean="0">
                <a:solidFill>
                  <a:schemeClr val="bg1"/>
                </a:solidFill>
              </a:rPr>
              <a:t>собо-ровал</a:t>
            </a:r>
            <a:r>
              <a:rPr lang="ru-RU" dirty="0" smtClean="0">
                <a:solidFill>
                  <a:schemeClr val="bg1"/>
                </a:solidFill>
              </a:rPr>
              <a:t> и причастил его  Святыми Дарами… Огоньки лампадок в святом углу  освещали отходящего страдальца, который беспокойно метался по постели и всё кричал - просил, чтобы Ангел Божий пришел и дописал икону.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3559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К утру, когда нарождался новый день, Гриша предал дух свой Богу. Пришли старухи, с молитвой обмыли тельце и положили на столе с иконкой на </a:t>
            </a:r>
            <a:r>
              <a:rPr lang="ru-RU" dirty="0" err="1" smtClean="0"/>
              <a:t>гру-ди</a:t>
            </a:r>
            <a:r>
              <a:rPr lang="ru-RU" dirty="0" smtClean="0"/>
              <a:t>. Он лежал маленьким коротким обрубком, исполнивший в жизни </a:t>
            </a:r>
            <a:r>
              <a:rPr lang="ru-RU" dirty="0" err="1" smtClean="0"/>
              <a:t>ме-ру</a:t>
            </a:r>
            <a:r>
              <a:rPr lang="ru-RU" dirty="0" smtClean="0"/>
              <a:t> дел своих. </a:t>
            </a:r>
            <a:r>
              <a:rPr lang="ru-RU" dirty="0"/>
              <a:t>Гробик был маленький, короткий, наподобие раки, в которой покоятся мощи святых</a:t>
            </a:r>
            <a:r>
              <a:rPr lang="ru-RU" dirty="0" smtClean="0"/>
              <a:t>. Народу </a:t>
            </a:r>
            <a:r>
              <a:rPr lang="ru-RU" dirty="0" err="1" smtClean="0"/>
              <a:t>соб-ралось</a:t>
            </a:r>
            <a:r>
              <a:rPr lang="ru-RU" dirty="0" smtClean="0"/>
              <a:t> много, приходили из соседних деревень и даже из Самары. </a:t>
            </a:r>
            <a:r>
              <a:rPr lang="ru-RU" dirty="0" err="1" smtClean="0"/>
              <a:t>Преосвя</a:t>
            </a:r>
            <a:r>
              <a:rPr lang="ru-RU" dirty="0" smtClean="0"/>
              <a:t>-щенный Владыка распорядился, </a:t>
            </a:r>
            <a:r>
              <a:rPr lang="ru-RU" dirty="0" err="1" smtClean="0"/>
              <a:t>что-бы</a:t>
            </a:r>
            <a:r>
              <a:rPr lang="ru-RU" dirty="0" smtClean="0"/>
              <a:t> Гришу похоронили в церковной ограде, у алтаря. Пропели “Вечную память”. С пением “</a:t>
            </a:r>
            <a:r>
              <a:rPr lang="ru-RU" dirty="0" err="1" smtClean="0"/>
              <a:t>Святый</a:t>
            </a:r>
            <a:r>
              <a:rPr lang="ru-RU" dirty="0" smtClean="0"/>
              <a:t> Боже…” понесли к могиле.</a:t>
            </a:r>
          </a:p>
          <a:p>
            <a:pPr algn="just"/>
            <a:r>
              <a:rPr lang="ru-RU" dirty="0" smtClean="0"/>
              <a:t>Когда же </a:t>
            </a:r>
            <a:r>
              <a:rPr lang="ru-RU" dirty="0"/>
              <a:t>в очередной раз </a:t>
            </a:r>
            <a:r>
              <a:rPr lang="ru-RU" dirty="0" smtClean="0"/>
              <a:t>пришёл </a:t>
            </a:r>
            <a:r>
              <a:rPr lang="ru-RU" dirty="0"/>
              <a:t>заказчик за </a:t>
            </a:r>
            <a:r>
              <a:rPr lang="ru-RU" dirty="0" smtClean="0"/>
              <a:t>иконой </a:t>
            </a:r>
            <a:r>
              <a:rPr lang="ru-RU" dirty="0"/>
              <a:t>“Благоуханный цвет”, она оказалась </a:t>
            </a:r>
            <a:r>
              <a:rPr lang="ru-RU" dirty="0" smtClean="0"/>
              <a:t>законченной </a:t>
            </a:r>
            <a:r>
              <a:rPr lang="ru-RU" dirty="0"/>
              <a:t>и </a:t>
            </a:r>
            <a:r>
              <a:rPr lang="ru-RU" dirty="0" smtClean="0"/>
              <a:t>да-же </a:t>
            </a:r>
            <a:r>
              <a:rPr lang="ru-RU" dirty="0"/>
              <a:t>была покрыта олифой. Кто </a:t>
            </a:r>
            <a:r>
              <a:rPr lang="ru-RU" dirty="0" err="1" smtClean="0"/>
              <a:t>завер</a:t>
            </a:r>
            <a:r>
              <a:rPr lang="ru-RU" dirty="0" smtClean="0"/>
              <a:t>-шил </a:t>
            </a:r>
            <a:r>
              <a:rPr lang="ru-RU" dirty="0"/>
              <a:t>икону — неизвестно. </a:t>
            </a:r>
            <a:endParaRPr lang="ru-RU" dirty="0" smtClean="0"/>
          </a:p>
          <a:p>
            <a:pPr algn="just"/>
            <a:r>
              <a:rPr lang="ru-RU" dirty="0" smtClean="0"/>
              <a:t>А </a:t>
            </a:r>
            <a:r>
              <a:rPr lang="ru-RU" dirty="0"/>
              <a:t>на могиле Гриши поставили </a:t>
            </a:r>
            <a:r>
              <a:rPr lang="ru-RU" dirty="0" err="1" smtClean="0"/>
              <a:t>прос</a:t>
            </a:r>
            <a:r>
              <a:rPr lang="ru-RU" dirty="0" smtClean="0"/>
              <a:t>-той православный крест  с надписью: </a:t>
            </a:r>
            <a:r>
              <a:rPr lang="ru-RU" dirty="0"/>
              <a:t>“Се, Человек</a:t>
            </a:r>
            <a:r>
              <a:rPr lang="ru-RU" dirty="0" smtClean="0"/>
              <a:t>”» (Валерий Лялин)</a:t>
            </a:r>
          </a:p>
        </p:txBody>
      </p:sp>
      <p:pic>
        <p:nvPicPr>
          <p:cNvPr id="2050" name="Picture 2" descr="D:\0.ГОТОВЫЕ\ГОТОВЫЕ 2 часть\могил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47880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 1885 году, в </a:t>
            </a:r>
            <a:r>
              <a:rPr lang="ru-RU" dirty="0" smtClean="0"/>
              <a:t>царствование Государя Але-</a:t>
            </a:r>
            <a:r>
              <a:rPr lang="ru-RU" dirty="0" err="1" smtClean="0"/>
              <a:t>ксандра</a:t>
            </a:r>
            <a:r>
              <a:rPr lang="ru-RU" dirty="0" smtClean="0"/>
              <a:t> </a:t>
            </a:r>
            <a:r>
              <a:rPr lang="en-US" dirty="0" smtClean="0"/>
              <a:t>III</a:t>
            </a:r>
            <a:r>
              <a:rPr lang="ru-RU" dirty="0" smtClean="0"/>
              <a:t>, </a:t>
            </a:r>
            <a:r>
              <a:rPr lang="ru-RU" dirty="0"/>
              <a:t>в богатом и хлебном селе </a:t>
            </a:r>
            <a:r>
              <a:rPr lang="ru-RU" dirty="0" err="1" smtClean="0"/>
              <a:t>Утёвки</a:t>
            </a:r>
            <a:r>
              <a:rPr lang="ru-RU" dirty="0" smtClean="0"/>
              <a:t> </a:t>
            </a:r>
            <a:r>
              <a:rPr lang="ru-RU" dirty="0"/>
              <a:t>начали </a:t>
            </a:r>
            <a:r>
              <a:rPr lang="ru-RU" dirty="0" smtClean="0"/>
              <a:t>строить соборный </a:t>
            </a:r>
            <a:r>
              <a:rPr lang="ru-RU" dirty="0"/>
              <a:t>храм во имя </a:t>
            </a:r>
            <a:r>
              <a:rPr lang="ru-RU" dirty="0" smtClean="0"/>
              <a:t>Святой Троицы </a:t>
            </a:r>
            <a:r>
              <a:rPr lang="ru-RU" dirty="0"/>
              <a:t>и Гришу </a:t>
            </a:r>
            <a:r>
              <a:rPr lang="ru-RU" dirty="0" smtClean="0"/>
              <a:t>пригласили </a:t>
            </a:r>
            <a:r>
              <a:rPr lang="ru-RU" dirty="0"/>
              <a:t>расписывать стены. П</a:t>
            </a:r>
            <a:r>
              <a:rPr lang="ru-RU" dirty="0" smtClean="0"/>
              <a:t>о </a:t>
            </a:r>
            <a:r>
              <a:rPr lang="ru-RU" dirty="0"/>
              <a:t>его </a:t>
            </a:r>
            <a:r>
              <a:rPr lang="ru-RU" dirty="0" smtClean="0"/>
              <a:t>чертежу </a:t>
            </a:r>
            <a:r>
              <a:rPr lang="ru-RU" dirty="0"/>
              <a:t>были сделаны специальные </a:t>
            </a:r>
            <a:r>
              <a:rPr lang="ru-RU" dirty="0" smtClean="0"/>
              <a:t>подмостки</a:t>
            </a:r>
            <a:r>
              <a:rPr lang="ru-RU" dirty="0"/>
              <a:t>, где </a:t>
            </a:r>
            <a:r>
              <a:rPr lang="ru-RU" dirty="0" err="1" smtClean="0"/>
              <a:t>лю-лька</a:t>
            </a:r>
            <a:r>
              <a:rPr lang="ru-RU" dirty="0" smtClean="0"/>
              <a:t> </a:t>
            </a:r>
            <a:r>
              <a:rPr lang="ru-RU" dirty="0"/>
              <a:t>на блоках могла ходить в разных </a:t>
            </a:r>
            <a:r>
              <a:rPr lang="ru-RU" dirty="0" err="1" smtClean="0"/>
              <a:t>нап-равлениях</a:t>
            </a:r>
            <a:r>
              <a:rPr lang="ru-RU" dirty="0" smtClean="0"/>
              <a:t>… Рядом с ним всё </a:t>
            </a:r>
            <a:r>
              <a:rPr lang="ru-RU" dirty="0"/>
              <a:t>время </a:t>
            </a:r>
            <a:r>
              <a:rPr lang="ru-RU" dirty="0" smtClean="0"/>
              <a:t>были </a:t>
            </a:r>
            <a:r>
              <a:rPr lang="ru-RU" dirty="0"/>
              <a:t>брат и </a:t>
            </a:r>
            <a:r>
              <a:rPr lang="ru-RU" dirty="0" smtClean="0"/>
              <a:t>ещё </a:t>
            </a:r>
            <a:r>
              <a:rPr lang="ru-RU" dirty="0"/>
              <a:t>один помощник, которые его </a:t>
            </a:r>
            <a:r>
              <a:rPr lang="ru-RU" dirty="0" smtClean="0"/>
              <a:t>перемещали</a:t>
            </a:r>
            <a:r>
              <a:rPr lang="ru-RU" dirty="0"/>
              <a:t>, подавали и меняли </a:t>
            </a:r>
            <a:r>
              <a:rPr lang="ru-RU" dirty="0" smtClean="0"/>
              <a:t>кисти </a:t>
            </a:r>
            <a:r>
              <a:rPr lang="ru-RU" dirty="0"/>
              <a:t>и краски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Тяжко </a:t>
            </a:r>
            <a:r>
              <a:rPr lang="ru-RU" dirty="0"/>
              <a:t>было </a:t>
            </a:r>
            <a:r>
              <a:rPr lang="ru-RU" dirty="0" smtClean="0"/>
              <a:t>расписывать </a:t>
            </a:r>
            <a:r>
              <a:rPr lang="ru-RU" dirty="0"/>
              <a:t>купол </a:t>
            </a:r>
            <a:r>
              <a:rPr lang="ru-RU" dirty="0" smtClean="0"/>
              <a:t>храма</a:t>
            </a:r>
            <a:r>
              <a:rPr lang="ru-RU" dirty="0"/>
              <a:t>. Только </a:t>
            </a:r>
            <a:r>
              <a:rPr lang="ru-RU" dirty="0" smtClean="0"/>
              <a:t>молитвенный </a:t>
            </a:r>
            <a:r>
              <a:rPr lang="ru-RU" dirty="0"/>
              <a:t>вопль ко </a:t>
            </a:r>
            <a:r>
              <a:rPr lang="ru-RU" dirty="0" smtClean="0"/>
              <a:t>Христу </a:t>
            </a:r>
            <a:r>
              <a:rPr lang="ru-RU" dirty="0"/>
              <a:t>и Божией Матери </a:t>
            </a:r>
            <a:r>
              <a:rPr lang="ru-RU" dirty="0"/>
              <a:t> </a:t>
            </a:r>
            <a:r>
              <a:rPr lang="ru-RU" dirty="0" smtClean="0"/>
              <a:t>да</a:t>
            </a:r>
            <a:r>
              <a:rPr lang="ru-RU" dirty="0" smtClean="0"/>
              <a:t>вал  ему </a:t>
            </a:r>
            <a:r>
              <a:rPr lang="ru-RU" dirty="0"/>
              <a:t>силы </a:t>
            </a:r>
            <a:r>
              <a:rPr lang="ru-RU" dirty="0" smtClean="0"/>
              <a:t>на </a:t>
            </a:r>
            <a:r>
              <a:rPr lang="ru-RU" dirty="0"/>
              <a:t>этот </a:t>
            </a:r>
            <a:r>
              <a:rPr lang="ru-RU" dirty="0" smtClean="0"/>
              <a:t>подвиг. Ему </a:t>
            </a:r>
            <a:r>
              <a:rPr lang="ru-RU" dirty="0" smtClean="0"/>
              <a:t>приходилось </a:t>
            </a:r>
            <a:r>
              <a:rPr lang="ru-RU" dirty="0"/>
              <a:t>лежать на </a:t>
            </a:r>
            <a:r>
              <a:rPr lang="ru-RU" dirty="0" smtClean="0"/>
              <a:t>спине…, </a:t>
            </a:r>
            <a:r>
              <a:rPr lang="ru-RU" dirty="0"/>
              <a:t>страдать от </a:t>
            </a:r>
            <a:r>
              <a:rPr lang="ru-RU" dirty="0" smtClean="0"/>
              <a:t>усталости </a:t>
            </a:r>
            <a:r>
              <a:rPr lang="ru-RU" dirty="0"/>
              <a:t>и боли, </a:t>
            </a:r>
            <a:r>
              <a:rPr lang="ru-RU" dirty="0" smtClean="0"/>
              <a:t>но всё-таки </a:t>
            </a:r>
            <a:r>
              <a:rPr lang="ru-RU" dirty="0"/>
              <a:t>он сумел </a:t>
            </a:r>
            <a:r>
              <a:rPr lang="ru-RU" dirty="0" smtClean="0"/>
              <a:t>завершить </a:t>
            </a:r>
            <a:r>
              <a:rPr lang="ru-RU" dirty="0"/>
              <a:t>роспись купола. </a:t>
            </a:r>
            <a:r>
              <a:rPr lang="ru-RU" dirty="0" smtClean="0"/>
              <a:t>От </a:t>
            </a:r>
            <a:r>
              <a:rPr lang="ru-RU" dirty="0"/>
              <a:t>этой </a:t>
            </a:r>
            <a:r>
              <a:rPr lang="ru-RU" dirty="0" smtClean="0"/>
              <a:t>работы </a:t>
            </a:r>
            <a:r>
              <a:rPr lang="ru-RU" dirty="0"/>
              <a:t>на лопатках, </a:t>
            </a:r>
            <a:r>
              <a:rPr lang="ru-RU" dirty="0" smtClean="0"/>
              <a:t>крестце </a:t>
            </a:r>
            <a:r>
              <a:rPr lang="ru-RU" dirty="0"/>
              <a:t>и </a:t>
            </a:r>
            <a:r>
              <a:rPr lang="ru-RU" dirty="0" smtClean="0"/>
              <a:t>затылке </a:t>
            </a:r>
            <a:r>
              <a:rPr lang="ru-RU" dirty="0" smtClean="0"/>
              <a:t>образовались </a:t>
            </a:r>
            <a:r>
              <a:rPr lang="ru-RU" dirty="0" err="1" smtClean="0"/>
              <a:t>болез-ненные</a:t>
            </a:r>
            <a:r>
              <a:rPr lang="ru-RU" dirty="0" smtClean="0"/>
              <a:t> </a:t>
            </a:r>
            <a:r>
              <a:rPr lang="ru-RU" dirty="0"/>
              <a:t>кровоточащие </a:t>
            </a:r>
            <a:r>
              <a:rPr lang="ru-RU" dirty="0" smtClean="0"/>
              <a:t>язвы</a:t>
            </a:r>
            <a:r>
              <a:rPr lang="ru-RU" dirty="0"/>
              <a:t>. </a:t>
            </a:r>
            <a:r>
              <a:rPr lang="ru-RU" dirty="0" smtClean="0"/>
              <a:t>Работа </a:t>
            </a:r>
            <a:r>
              <a:rPr lang="ru-RU" dirty="0"/>
              <a:t>со стенами пошла легче. </a:t>
            </a:r>
            <a:r>
              <a:rPr lang="ru-RU" dirty="0" smtClean="0"/>
              <a:t>Первым </a:t>
            </a:r>
            <a:r>
              <a:rPr lang="ru-RU" dirty="0" smtClean="0"/>
              <a:t>делом </a:t>
            </a:r>
            <a:r>
              <a:rPr lang="ru-RU" dirty="0"/>
              <a:t>Григорий начал </a:t>
            </a:r>
            <a:r>
              <a:rPr lang="ru-RU" dirty="0" smtClean="0"/>
              <a:t>писать </a:t>
            </a:r>
            <a:r>
              <a:rPr lang="ru-RU" dirty="0"/>
              <a:t>явление </a:t>
            </a:r>
            <a:r>
              <a:rPr lang="ru-RU" dirty="0" smtClean="0"/>
              <a:t>пат-</a:t>
            </a:r>
            <a:r>
              <a:rPr lang="ru-RU" dirty="0" err="1" smtClean="0"/>
              <a:t>риарху</a:t>
            </a:r>
            <a:r>
              <a:rPr lang="ru-RU" dirty="0" smtClean="0"/>
              <a:t> </a:t>
            </a:r>
            <a:r>
              <a:rPr lang="ru-RU" dirty="0"/>
              <a:t>Аврааму </a:t>
            </a:r>
            <a:r>
              <a:rPr lang="ru-RU" dirty="0" err="1" smtClean="0"/>
              <a:t>Святыя</a:t>
            </a:r>
            <a:r>
              <a:rPr lang="ru-RU" dirty="0" smtClean="0"/>
              <a:t> Троицы». Глядя на его иконы, невозможно было поверить, что они написаны безруким калекой.</a:t>
            </a:r>
            <a:endParaRPr lang="ru-RU" dirty="0"/>
          </a:p>
        </p:txBody>
      </p:sp>
      <p:pic>
        <p:nvPicPr>
          <p:cNvPr id="6146" name="Picture 2" descr="D:\0.ГОТОВЫЕ\ГОТОВЫЕ 2 часть\22 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" y="1685"/>
            <a:ext cx="9148365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6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5719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/>
              <a:t>1989 году </a:t>
            </a:r>
            <a:r>
              <a:rPr lang="ru-RU" dirty="0" smtClean="0"/>
              <a:t>Троицкую </a:t>
            </a:r>
            <a:r>
              <a:rPr lang="ru-RU" dirty="0"/>
              <a:t>церковь в </a:t>
            </a:r>
            <a:r>
              <a:rPr lang="ru-RU" dirty="0" err="1" smtClean="0"/>
              <a:t>Утёвке</a:t>
            </a:r>
            <a:r>
              <a:rPr lang="ru-RU" dirty="0" smtClean="0"/>
              <a:t> </a:t>
            </a:r>
            <a:r>
              <a:rPr lang="ru-RU" dirty="0"/>
              <a:t>вернули </a:t>
            </a:r>
            <a:r>
              <a:rPr lang="ru-RU" dirty="0" smtClean="0"/>
              <a:t>верующим. Чудом </a:t>
            </a:r>
            <a:r>
              <a:rPr lang="ru-RU" dirty="0" smtClean="0"/>
              <a:t>в ней </a:t>
            </a:r>
            <a:r>
              <a:rPr lang="ru-RU" dirty="0" err="1" smtClean="0"/>
              <a:t>сохра-нились</a:t>
            </a:r>
            <a:r>
              <a:rPr lang="ru-RU" dirty="0" smtClean="0"/>
              <a:t> </a:t>
            </a:r>
            <a:r>
              <a:rPr lang="ru-RU" dirty="0"/>
              <a:t>иконы, написанные Григорием Журавлёвым, фрагменты стенных росписей и к</a:t>
            </a:r>
            <a:r>
              <a:rPr lang="ru-RU" i="1" u="sng" dirty="0"/>
              <a:t>у</a:t>
            </a:r>
            <a:r>
              <a:rPr lang="ru-RU" dirty="0"/>
              <a:t>пола. После того как в храме начались службы, на одной из икон стал сам собой проявляться лик святого </a:t>
            </a:r>
            <a:r>
              <a:rPr lang="ru-RU" dirty="0" err="1"/>
              <a:t>Симеона</a:t>
            </a:r>
            <a:r>
              <a:rPr lang="ru-RU" dirty="0"/>
              <a:t> Верхотурского. В лике святых изограф Григорий Журавлёв пока не прославлен, но сердцу так </a:t>
            </a:r>
            <a:r>
              <a:rPr lang="ru-RU" dirty="0" smtClean="0"/>
              <a:t>хочется </a:t>
            </a:r>
            <a:r>
              <a:rPr lang="ru-RU" dirty="0"/>
              <a:t>сказать: «Русский изограф Григорий, моли Бога о нас!»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5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D:\0.ГОТОВЫЕ\2-Е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653136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Во время  работы с текстами к  этой двухчастной презентации мне попалась статья </a:t>
            </a:r>
            <a:r>
              <a:rPr lang="ru-RU" dirty="0">
                <a:solidFill>
                  <a:schemeClr val="bg1"/>
                </a:solidFill>
              </a:rPr>
              <a:t>Анастасии Отрощенко под названием «Николай </a:t>
            </a:r>
            <a:r>
              <a:rPr lang="ru-RU" dirty="0" smtClean="0">
                <a:solidFill>
                  <a:schemeClr val="bg1"/>
                </a:solidFill>
              </a:rPr>
              <a:t>Кобельков</a:t>
            </a:r>
            <a:r>
              <a:rPr lang="ru-RU" dirty="0">
                <a:solidFill>
                  <a:schemeClr val="bg1"/>
                </a:solidFill>
              </a:rPr>
              <a:t>: южно-уральский </a:t>
            </a:r>
            <a:r>
              <a:rPr lang="ru-RU" dirty="0" smtClean="0">
                <a:solidFill>
                  <a:schemeClr val="bg1"/>
                </a:solidFill>
              </a:rPr>
              <a:t>ка-лека </a:t>
            </a:r>
            <a:r>
              <a:rPr lang="ru-RU" dirty="0">
                <a:solidFill>
                  <a:schemeClr val="bg1"/>
                </a:solidFill>
              </a:rPr>
              <a:t>и венский </a:t>
            </a:r>
            <a:r>
              <a:rPr lang="ru-RU" dirty="0" smtClean="0">
                <a:solidFill>
                  <a:schemeClr val="bg1"/>
                </a:solidFill>
              </a:rPr>
              <a:t>буржуа» - с сайта «Милосердие. </a:t>
            </a:r>
            <a:r>
              <a:rPr lang="ru-RU" dirty="0" err="1" smtClean="0">
                <a:solidFill>
                  <a:schemeClr val="bg1"/>
                </a:solidFill>
              </a:rPr>
              <a:t>ру</a:t>
            </a:r>
            <a:r>
              <a:rPr lang="ru-RU" dirty="0" smtClean="0">
                <a:solidFill>
                  <a:schemeClr val="bg1"/>
                </a:solidFill>
              </a:rPr>
              <a:t>». Это  можно было счесть за не-кий ответ на возможно возникшую у кого-либо лукавую мысль об изографе: </a:t>
            </a:r>
            <a:endParaRPr lang="ru-RU" dirty="0" smtClean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 smtClean="0">
                <a:solidFill>
                  <a:schemeClr val="bg1"/>
                </a:solidFill>
              </a:rPr>
              <a:t>А что ему ещё оставалось – такому?..» </a:t>
            </a:r>
            <a:endParaRPr lang="en-US" dirty="0" smtClean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Меня поразило сходство начального жизненного пути двух русских людей, </a:t>
            </a:r>
            <a:r>
              <a:rPr lang="ru-RU" dirty="0" err="1" smtClean="0">
                <a:solidFill>
                  <a:schemeClr val="bg1"/>
                </a:solidFill>
              </a:rPr>
              <a:t>обла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давших огромной волей к жизни, и резкое различие его конечного этапа. </a:t>
            </a:r>
          </a:p>
        </p:txBody>
      </p:sp>
    </p:spTree>
    <p:extLst>
      <p:ext uri="{BB962C8B-B14F-4D97-AF65-F5344CB8AC3E}">
        <p14:creationId xmlns:p14="http://schemas.microsoft.com/office/powerpoint/2010/main" val="15790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рил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" y="6580"/>
            <a:ext cx="9141833" cy="685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6440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Николай Кобельков родился в в1851 </a:t>
            </a:r>
            <a:r>
              <a:rPr lang="ru-RU" dirty="0" err="1" smtClean="0"/>
              <a:t>го-ду</a:t>
            </a:r>
            <a:r>
              <a:rPr lang="ru-RU" dirty="0"/>
              <a:t>, в  небольшом </a:t>
            </a:r>
            <a:r>
              <a:rPr lang="ru-RU" dirty="0" err="1"/>
              <a:t>южно-уральском</a:t>
            </a:r>
            <a:r>
              <a:rPr lang="ru-RU" dirty="0"/>
              <a:t> </a:t>
            </a:r>
            <a:r>
              <a:rPr lang="ru-RU" dirty="0" err="1" smtClean="0"/>
              <a:t>горо</a:t>
            </a:r>
            <a:r>
              <a:rPr lang="ru-RU" dirty="0" smtClean="0"/>
              <a:t>-де</a:t>
            </a:r>
            <a:r>
              <a:rPr lang="ru-RU" dirty="0"/>
              <a:t>, в семье служащего горного </a:t>
            </a:r>
            <a:r>
              <a:rPr lang="ru-RU" dirty="0" err="1" smtClean="0"/>
              <a:t>комбина</a:t>
            </a:r>
            <a:r>
              <a:rPr lang="ru-RU" dirty="0" smtClean="0"/>
              <a:t>-та </a:t>
            </a:r>
            <a:r>
              <a:rPr lang="ru-RU" dirty="0"/>
              <a:t>Василия </a:t>
            </a:r>
            <a:r>
              <a:rPr lang="ru-RU" dirty="0" err="1"/>
              <a:t>Кобелькова</a:t>
            </a:r>
            <a:r>
              <a:rPr lang="ru-RU" dirty="0"/>
              <a:t>. Он был старше нашего героя –Григория Журавлёва – на 7 лет. </a:t>
            </a:r>
            <a:r>
              <a:rPr lang="ru-RU" dirty="0" smtClean="0"/>
              <a:t>Николай </a:t>
            </a:r>
            <a:r>
              <a:rPr lang="ru-RU" dirty="0"/>
              <a:t>стал </a:t>
            </a:r>
            <a:r>
              <a:rPr lang="ru-RU" dirty="0" smtClean="0"/>
              <a:t>17-м ребёнком </a:t>
            </a:r>
            <a:r>
              <a:rPr lang="ru-RU" dirty="0"/>
              <a:t>в семье. </a:t>
            </a:r>
            <a:r>
              <a:rPr lang="ru-RU" dirty="0" smtClean="0"/>
              <a:t>Несмотря </a:t>
            </a:r>
            <a:r>
              <a:rPr lang="ru-RU" dirty="0"/>
              <a:t>на врожденные </a:t>
            </a:r>
            <a:r>
              <a:rPr lang="ru-RU" dirty="0" smtClean="0"/>
              <a:t>дефекты</a:t>
            </a:r>
            <a:r>
              <a:rPr lang="ru-RU" dirty="0"/>
              <a:t> </a:t>
            </a:r>
            <a:r>
              <a:rPr lang="ru-RU" dirty="0" smtClean="0"/>
              <a:t>( из конечностей </a:t>
            </a:r>
            <a:r>
              <a:rPr lang="ru-RU" dirty="0"/>
              <a:t>– </a:t>
            </a:r>
            <a:r>
              <a:rPr lang="ru-RU" dirty="0" smtClean="0"/>
              <a:t>только правая культя), он рос </a:t>
            </a:r>
            <a:r>
              <a:rPr lang="ru-RU" dirty="0"/>
              <a:t>крепким  мальчиком </a:t>
            </a:r>
            <a:r>
              <a:rPr lang="ru-RU" dirty="0" smtClean="0"/>
              <a:t>и был </a:t>
            </a:r>
            <a:r>
              <a:rPr lang="ru-RU" dirty="0" err="1" smtClean="0"/>
              <a:t>лю-бимцем</a:t>
            </a:r>
            <a:r>
              <a:rPr lang="ru-RU" dirty="0" smtClean="0"/>
              <a:t> </a:t>
            </a:r>
            <a:r>
              <a:rPr lang="ru-RU" dirty="0"/>
              <a:t>семьи. </a:t>
            </a:r>
            <a:endParaRPr lang="ru-RU" dirty="0" smtClean="0"/>
          </a:p>
          <a:p>
            <a:pPr algn="just"/>
            <a:r>
              <a:rPr lang="ru-RU" dirty="0" smtClean="0"/>
              <a:t>К </a:t>
            </a:r>
            <a:r>
              <a:rPr lang="ru-RU" dirty="0"/>
              <a:t>18 годам Николай Кобельков получил образование, стал счетоводом и </a:t>
            </a:r>
            <a:r>
              <a:rPr lang="ru-RU" dirty="0" smtClean="0"/>
              <a:t>посту-пил </a:t>
            </a:r>
            <a:r>
              <a:rPr lang="ru-RU" dirty="0"/>
              <a:t>на службу. Он умел не только </a:t>
            </a:r>
            <a:r>
              <a:rPr lang="ru-RU" dirty="0" err="1" smtClean="0"/>
              <a:t>краси</a:t>
            </a:r>
            <a:r>
              <a:rPr lang="ru-RU" dirty="0" smtClean="0"/>
              <a:t>-во </a:t>
            </a:r>
            <a:r>
              <a:rPr lang="ru-RU" dirty="0"/>
              <a:t>писать, но и </a:t>
            </a:r>
            <a:r>
              <a:rPr lang="ru-RU" dirty="0" smtClean="0"/>
              <a:t>рисовать, мог даже вдеть </a:t>
            </a:r>
            <a:r>
              <a:rPr lang="ru-RU" dirty="0"/>
              <a:t>нитку в иголку, завязать </a:t>
            </a:r>
            <a:r>
              <a:rPr lang="ru-RU" dirty="0" smtClean="0"/>
              <a:t>узел. Он так же, как и Гриша Журавлёв, мог управляться </a:t>
            </a:r>
            <a:r>
              <a:rPr lang="ru-RU" dirty="0"/>
              <a:t>с удочкой. Одним из его увлечений было катание на </a:t>
            </a:r>
            <a:r>
              <a:rPr lang="ru-RU" dirty="0" smtClean="0"/>
              <a:t>тройке. Лошадьми </a:t>
            </a:r>
            <a:r>
              <a:rPr lang="ru-RU" dirty="0"/>
              <a:t>он </a:t>
            </a:r>
            <a:r>
              <a:rPr lang="ru-RU" dirty="0" smtClean="0"/>
              <a:t>тоже </a:t>
            </a:r>
            <a:r>
              <a:rPr lang="ru-RU" dirty="0"/>
              <a:t>управлял </a:t>
            </a:r>
            <a:r>
              <a:rPr lang="ru-RU" dirty="0" smtClean="0"/>
              <a:t>сам, </a:t>
            </a:r>
            <a:r>
              <a:rPr lang="ru-RU" dirty="0"/>
              <a:t>обвязав вожжи вокруг </a:t>
            </a:r>
            <a:r>
              <a:rPr lang="ru-RU" dirty="0" err="1" smtClean="0"/>
              <a:t>го</a:t>
            </a:r>
            <a:r>
              <a:rPr lang="ru-RU" dirty="0" smtClean="0"/>
              <a:t>-ловы </a:t>
            </a:r>
            <a:r>
              <a:rPr lang="ru-RU" dirty="0"/>
              <a:t>и помогая себе </a:t>
            </a:r>
            <a:r>
              <a:rPr lang="ru-RU" dirty="0" smtClean="0"/>
              <a:t>правой </a:t>
            </a:r>
            <a:r>
              <a:rPr lang="ru-RU" dirty="0" err="1" smtClean="0"/>
              <a:t>культёй</a:t>
            </a:r>
            <a:r>
              <a:rPr lang="ru-RU" dirty="0"/>
              <a:t>. Позднее, когда он будет ухаживать за </a:t>
            </a:r>
            <a:r>
              <a:rPr lang="ru-RU" dirty="0" err="1" smtClean="0"/>
              <a:t>бу-дущей</a:t>
            </a:r>
            <a:r>
              <a:rPr lang="ru-RU" dirty="0" smtClean="0"/>
              <a:t> </a:t>
            </a:r>
            <a:r>
              <a:rPr lang="ru-RU" dirty="0"/>
              <a:t>женой, он </a:t>
            </a:r>
            <a:r>
              <a:rPr lang="ru-RU" dirty="0" smtClean="0"/>
              <a:t>найдет </a:t>
            </a:r>
            <a:r>
              <a:rPr lang="ru-RU" dirty="0"/>
              <a:t>в </a:t>
            </a:r>
            <a:r>
              <a:rPr lang="ru-RU" dirty="0" smtClean="0"/>
              <a:t>Вене тройку коней </a:t>
            </a:r>
            <a:r>
              <a:rPr lang="ru-RU" dirty="0"/>
              <a:t>и </a:t>
            </a:r>
            <a:r>
              <a:rPr lang="ru-RU" dirty="0" smtClean="0"/>
              <a:t>лихо прокатит </a:t>
            </a:r>
            <a:r>
              <a:rPr lang="ru-RU" dirty="0"/>
              <a:t>девушку по </a:t>
            </a:r>
            <a:r>
              <a:rPr lang="ru-RU" dirty="0" err="1" smtClean="0"/>
              <a:t>ули-цам</a:t>
            </a:r>
            <a:r>
              <a:rPr lang="ru-RU" dirty="0" smtClean="0"/>
              <a:t> австрийской</a:t>
            </a:r>
            <a:r>
              <a:rPr lang="ru-RU" dirty="0"/>
              <a:t> столицы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1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/>
              <a:t>1900 году про Николая </a:t>
            </a:r>
            <a:r>
              <a:rPr lang="ru-RU" dirty="0" err="1"/>
              <a:t>Кобелькова</a:t>
            </a:r>
            <a:r>
              <a:rPr lang="ru-RU" dirty="0"/>
              <a:t>, человека без рук и без ног, сняли фильм. Одними из любимых развлечений и мест отдыха для Николая были балаганы. Будущий изограф </a:t>
            </a:r>
            <a:r>
              <a:rPr lang="ru-RU" dirty="0" err="1" smtClean="0"/>
              <a:t>Гигорий</a:t>
            </a:r>
            <a:r>
              <a:rPr lang="ru-RU" dirty="0" smtClean="0"/>
              <a:t> наверняка </a:t>
            </a:r>
            <a:r>
              <a:rPr lang="ru-RU" dirty="0"/>
              <a:t>знал о его </a:t>
            </a:r>
            <a:r>
              <a:rPr lang="ru-RU" dirty="0" smtClean="0"/>
              <a:t>существовании</a:t>
            </a:r>
            <a:r>
              <a:rPr lang="ru-RU" dirty="0"/>
              <a:t>, ибо и в его жизни тоже был эпизод работы в </a:t>
            </a:r>
            <a:r>
              <a:rPr lang="ru-RU" dirty="0" smtClean="0"/>
              <a:t>цирке. </a:t>
            </a:r>
            <a:r>
              <a:rPr lang="ru-RU" dirty="0" err="1" smtClean="0"/>
              <a:t>Кобелькову</a:t>
            </a:r>
            <a:r>
              <a:rPr lang="ru-RU" dirty="0" smtClean="0"/>
              <a:t> </a:t>
            </a:r>
            <a:r>
              <a:rPr lang="ru-RU" dirty="0"/>
              <a:t>были интересны выступления атлетов, гимнастов и </a:t>
            </a:r>
            <a:r>
              <a:rPr lang="ru-RU" dirty="0" smtClean="0"/>
              <a:t>дрессировщиков, </a:t>
            </a:r>
            <a:r>
              <a:rPr lang="ru-RU" dirty="0"/>
              <a:t>и </a:t>
            </a:r>
            <a:r>
              <a:rPr lang="ru-RU" dirty="0" smtClean="0"/>
              <a:t>паноптикумы, где </a:t>
            </a:r>
            <a:r>
              <a:rPr lang="ru-RU" dirty="0"/>
              <a:t>можно было увидеть людей со всевозможными </a:t>
            </a:r>
            <a:r>
              <a:rPr lang="ru-RU" dirty="0" smtClean="0"/>
              <a:t>физическими недостатками. 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1870 году известный </a:t>
            </a:r>
            <a:r>
              <a:rPr lang="ru-RU" dirty="0" err="1" smtClean="0"/>
              <a:t>антерпренёр</a:t>
            </a:r>
            <a:r>
              <a:rPr lang="ru-RU" dirty="0" smtClean="0"/>
              <a:t> </a:t>
            </a:r>
            <a:r>
              <a:rPr lang="ru-RU" dirty="0" err="1"/>
              <a:t>Дж.Берг</a:t>
            </a:r>
            <a:r>
              <a:rPr lang="ru-RU" dirty="0"/>
              <a:t> заметил и пригласил Николая </a:t>
            </a:r>
            <a:r>
              <a:rPr lang="ru-RU" dirty="0" smtClean="0"/>
              <a:t>Ко-</a:t>
            </a:r>
            <a:r>
              <a:rPr lang="ru-RU" dirty="0" err="1" smtClean="0"/>
              <a:t>белькова</a:t>
            </a:r>
            <a:r>
              <a:rPr lang="ru-RU" dirty="0" smtClean="0"/>
              <a:t> </a:t>
            </a:r>
            <a:r>
              <a:rPr lang="ru-RU" dirty="0"/>
              <a:t>на работу в столичный паноптикум</a:t>
            </a:r>
            <a:r>
              <a:rPr lang="ru-RU" dirty="0" smtClean="0"/>
              <a:t>. Николай </a:t>
            </a:r>
            <a:r>
              <a:rPr lang="ru-RU" dirty="0"/>
              <a:t>согласился, </a:t>
            </a:r>
            <a:r>
              <a:rPr lang="ru-RU" dirty="0" smtClean="0"/>
              <a:t>оставил </a:t>
            </a:r>
            <a:r>
              <a:rPr lang="ru-RU" dirty="0"/>
              <a:t>родной город, работу, безбедное и спокойное существование и отправился на </a:t>
            </a:r>
            <a:r>
              <a:rPr lang="ru-RU" dirty="0" err="1" smtClean="0"/>
              <a:t>петербург-ские</a:t>
            </a:r>
            <a:r>
              <a:rPr lang="ru-RU" dirty="0" smtClean="0"/>
              <a:t> </a:t>
            </a:r>
            <a:r>
              <a:rPr lang="ru-RU" dirty="0"/>
              <a:t>подмостки. </a:t>
            </a:r>
          </a:p>
        </p:txBody>
      </p:sp>
      <p:pic>
        <p:nvPicPr>
          <p:cNvPr id="4103" name="Picture 7" descr="D:\0.ГОТОВЫЕ\балаган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6"/>
            <a:ext cx="9157891" cy="68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0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4509120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Вскоре </a:t>
            </a:r>
            <a:r>
              <a:rPr lang="ru-RU" dirty="0"/>
              <a:t>Николай покорил </a:t>
            </a:r>
            <a:r>
              <a:rPr lang="ru-RU" dirty="0" smtClean="0"/>
              <a:t>столицу: </a:t>
            </a:r>
            <a:r>
              <a:rPr lang="ru-RU" dirty="0"/>
              <a:t>на сцене он танцевал, писал </a:t>
            </a:r>
            <a:r>
              <a:rPr lang="ru-RU" dirty="0" smtClean="0"/>
              <a:t>картины</a:t>
            </a:r>
            <a:r>
              <a:rPr lang="ru-RU" dirty="0"/>
              <a:t>, </a:t>
            </a:r>
            <a:r>
              <a:rPr lang="ru-RU" dirty="0" err="1" smtClean="0"/>
              <a:t>перепры-гивал</a:t>
            </a:r>
            <a:r>
              <a:rPr lang="ru-RU" dirty="0" smtClean="0"/>
              <a:t> </a:t>
            </a:r>
            <a:r>
              <a:rPr lang="ru-RU" dirty="0"/>
              <a:t>со стула на </a:t>
            </a:r>
            <a:r>
              <a:rPr lang="ru-RU" dirty="0" smtClean="0"/>
              <a:t>стул, нёс </a:t>
            </a:r>
            <a:r>
              <a:rPr lang="ru-RU" dirty="0"/>
              <a:t>на плечах здоровенного ассистента, вдевал нитку в </a:t>
            </a:r>
            <a:r>
              <a:rPr lang="ru-RU" dirty="0" err="1" smtClean="0"/>
              <a:t>игол</a:t>
            </a:r>
            <a:r>
              <a:rPr lang="ru-RU" dirty="0" smtClean="0"/>
              <a:t>-ку</a:t>
            </a:r>
            <a:r>
              <a:rPr lang="ru-RU" dirty="0"/>
              <a:t>, поражал цель, стреляя из ружья и </a:t>
            </a:r>
            <a:r>
              <a:rPr lang="ru-RU" dirty="0" smtClean="0"/>
              <a:t>пистолета... </a:t>
            </a:r>
            <a:r>
              <a:rPr lang="ru-RU" dirty="0"/>
              <a:t>Он стал популярен и через год отправился в большое </a:t>
            </a:r>
            <a:r>
              <a:rPr lang="ru-RU" dirty="0" smtClean="0"/>
              <a:t>европейское </a:t>
            </a:r>
            <a:r>
              <a:rPr lang="ru-RU" dirty="0"/>
              <a:t>турне. Свое 25-летие он встретил в </a:t>
            </a:r>
            <a:r>
              <a:rPr lang="ru-RU" dirty="0" smtClean="0"/>
              <a:t>Вене</a:t>
            </a:r>
            <a:r>
              <a:rPr lang="ru-RU" dirty="0"/>
              <a:t>, где стал необыкновенно популярен. Известность Николая была столько </a:t>
            </a:r>
            <a:r>
              <a:rPr lang="ru-RU" dirty="0" smtClean="0"/>
              <a:t>велика</a:t>
            </a:r>
            <a:r>
              <a:rPr lang="ru-RU" dirty="0"/>
              <a:t>, что он был представлен императору. И когда ему понравилась одна девушка, </a:t>
            </a:r>
            <a:r>
              <a:rPr lang="ru-RU" dirty="0" smtClean="0"/>
              <a:t>а он </a:t>
            </a:r>
            <a:r>
              <a:rPr lang="ru-RU" dirty="0" err="1" smtClean="0"/>
              <a:t>понра</a:t>
            </a:r>
            <a:r>
              <a:rPr lang="ru-RU" dirty="0" smtClean="0"/>
              <a:t>-вился ей, то сватом </a:t>
            </a:r>
            <a:r>
              <a:rPr lang="ru-RU" dirty="0"/>
              <a:t>выступил </a:t>
            </a:r>
            <a:r>
              <a:rPr lang="ru-RU" dirty="0" smtClean="0"/>
              <a:t>король Саксонии. </a:t>
            </a:r>
            <a:r>
              <a:rPr lang="ru-RU" dirty="0"/>
              <a:t>Родители </a:t>
            </a:r>
            <a:r>
              <a:rPr lang="ru-RU" dirty="0" smtClean="0"/>
              <a:t>Анны Шарлотты не бы-ли </a:t>
            </a:r>
            <a:r>
              <a:rPr lang="ru-RU" dirty="0"/>
              <a:t>в восторге от будущего зятя, но такому свату отказать не могли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 descr="D:\0.ГОТОВЫЕ\прил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1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01208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Молодые люди венчались в 1876 году. </a:t>
            </a:r>
            <a:r>
              <a:rPr lang="ru-RU" dirty="0" smtClean="0"/>
              <a:t>Год </a:t>
            </a:r>
            <a:r>
              <a:rPr lang="ru-RU" dirty="0"/>
              <a:t>спустя </a:t>
            </a:r>
            <a:r>
              <a:rPr lang="ru-RU" dirty="0" smtClean="0"/>
              <a:t>у них </a:t>
            </a:r>
            <a:r>
              <a:rPr lang="ru-RU" dirty="0"/>
              <a:t>появился </a:t>
            </a:r>
            <a:r>
              <a:rPr lang="ru-RU" dirty="0" smtClean="0"/>
              <a:t>первый </a:t>
            </a:r>
            <a:r>
              <a:rPr lang="ru-RU" dirty="0"/>
              <a:t>ребенок. Первый из шести</a:t>
            </a:r>
            <a:r>
              <a:rPr lang="ru-RU" dirty="0" smtClean="0"/>
              <a:t>.</a:t>
            </a:r>
            <a:r>
              <a:rPr lang="ru-RU" dirty="0"/>
              <a:t> У супружеской пары было 5 сыновей и одна дочь. Младенчество дети проводили в Вене, а затем сопровождали отца в его поездках по европейским городам. Популярность Николая </a:t>
            </a:r>
            <a:r>
              <a:rPr lang="ru-RU" dirty="0" err="1"/>
              <a:t>Кобелькова</a:t>
            </a:r>
            <a:r>
              <a:rPr lang="ru-RU" dirty="0"/>
              <a:t> </a:t>
            </a:r>
            <a:r>
              <a:rPr lang="ru-RU" dirty="0" smtClean="0"/>
              <a:t>и раньше была </a:t>
            </a:r>
            <a:r>
              <a:rPr lang="ru-RU" dirty="0" smtClean="0"/>
              <a:t>очень </a:t>
            </a:r>
            <a:r>
              <a:rPr lang="ru-RU" dirty="0" smtClean="0"/>
              <a:t>высока.  </a:t>
            </a:r>
            <a:r>
              <a:rPr lang="ru-RU" dirty="0" smtClean="0"/>
              <a:t>Теперь же почтеннейшая публика имела возможность увидеть на арене всю семью.</a:t>
            </a:r>
            <a:endParaRPr lang="ru-RU" dirty="0" smtClean="0"/>
          </a:p>
        </p:txBody>
      </p:sp>
      <p:pic>
        <p:nvPicPr>
          <p:cNvPr id="6147" name="Picture 3" descr="D:\семь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1906 году </a:t>
            </a:r>
            <a:r>
              <a:rPr lang="ru-RU" dirty="0" smtClean="0"/>
              <a:t>Кобельков купил </a:t>
            </a:r>
            <a:r>
              <a:rPr lang="ru-RU" dirty="0"/>
              <a:t>участок земли в венском парке </a:t>
            </a:r>
            <a:r>
              <a:rPr lang="ru-RU" dirty="0" err="1" smtClean="0"/>
              <a:t>Пратер</a:t>
            </a:r>
            <a:r>
              <a:rPr lang="ru-RU" dirty="0" smtClean="0"/>
              <a:t>, чтобы пост-роить там увеселительные аттракционы. Так простые </a:t>
            </a:r>
            <a:r>
              <a:rPr lang="ru-RU" dirty="0"/>
              <a:t>циркачи стали богатыми </a:t>
            </a:r>
            <a:r>
              <a:rPr lang="ru-RU" dirty="0" err="1" smtClean="0"/>
              <a:t>лю-дьми</a:t>
            </a:r>
            <a:r>
              <a:rPr lang="ru-RU" dirty="0" smtClean="0"/>
              <a:t>. После </a:t>
            </a:r>
            <a:r>
              <a:rPr lang="ru-RU" dirty="0"/>
              <a:t>смерти </a:t>
            </a:r>
            <a:r>
              <a:rPr lang="ru-RU" dirty="0" smtClean="0"/>
              <a:t>жены Николай  </a:t>
            </a:r>
            <a:r>
              <a:rPr lang="ru-RU" dirty="0"/>
              <a:t>перестал выступать и  </a:t>
            </a:r>
            <a:r>
              <a:rPr lang="ru-RU" dirty="0" smtClean="0"/>
              <a:t>уединённо </a:t>
            </a:r>
            <a:r>
              <a:rPr lang="ru-RU" dirty="0"/>
              <a:t>жил среди родных и </a:t>
            </a:r>
            <a:r>
              <a:rPr lang="ru-RU" dirty="0" smtClean="0"/>
              <a:t>близких. Умер он </a:t>
            </a:r>
            <a:r>
              <a:rPr lang="ru-RU" dirty="0"/>
              <a:t>в 1933 </a:t>
            </a:r>
            <a:r>
              <a:rPr lang="ru-RU" dirty="0" smtClean="0"/>
              <a:t>году</a:t>
            </a:r>
            <a:r>
              <a:rPr lang="ru-RU" dirty="0"/>
              <a:t>,</a:t>
            </a:r>
            <a:r>
              <a:rPr lang="ru-RU" dirty="0" smtClean="0"/>
              <a:t> оставив большое </a:t>
            </a:r>
            <a:r>
              <a:rPr lang="ru-RU" dirty="0" smtClean="0"/>
              <a:t>состояние </a:t>
            </a:r>
            <a:r>
              <a:rPr lang="ru-RU" dirty="0"/>
              <a:t>своим </a:t>
            </a:r>
            <a:r>
              <a:rPr lang="ru-RU" dirty="0" smtClean="0"/>
              <a:t>много-численным </a:t>
            </a:r>
            <a:r>
              <a:rPr lang="ru-RU" dirty="0"/>
              <a:t>потомкам, живущим в Вене до сих </a:t>
            </a:r>
            <a:r>
              <a:rPr lang="ru-RU" dirty="0" smtClean="0"/>
              <a:t>пор... </a:t>
            </a:r>
          </a:p>
          <a:p>
            <a:pPr algn="just"/>
            <a:r>
              <a:rPr lang="ru-RU" dirty="0" smtClean="0"/>
              <a:t>Перед Творцом прошли эти два земных пути. Говорят, что у Бога не бывает ничего случайного. Быть может, и фамилии обоих героев не случайно носят оттенок не-</a:t>
            </a:r>
            <a:r>
              <a:rPr lang="ru-RU" dirty="0" err="1" smtClean="0"/>
              <a:t>бесного</a:t>
            </a:r>
            <a:r>
              <a:rPr lang="ru-RU" dirty="0" smtClean="0"/>
              <a:t> и земного, хотя жизнь обоих – пример мужества и преодоления. Выбор их был делом их воли и совести. Весы же были и остаются  в руках Божиих...</a:t>
            </a:r>
            <a:endParaRPr lang="ru-RU" dirty="0"/>
          </a:p>
        </p:txBody>
      </p:sp>
      <p:pic>
        <p:nvPicPr>
          <p:cNvPr id="1028" name="Picture 4" descr="D:\парк-  и хр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5" y="31634"/>
            <a:ext cx="9148345" cy="6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0.ГОТОВЫЕ\ГОТОВЫЕ 2 часть\небо, звёзды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41" cy="68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052736"/>
            <a:ext cx="806489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Рекомендована в качестве пособия ко Дню православной книги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ля среднего и старшего школьного возраста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При составлении использованы тексты:</a:t>
            </a:r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rgbClr val="FFCC66"/>
                </a:solidFill>
              </a:rPr>
              <a:t>- Валерий Лялин «Изограф»-</a:t>
            </a:r>
            <a:r>
              <a:rPr lang="en-US" sz="1600" dirty="0">
                <a:solidFill>
                  <a:srgbClr val="FFCC66"/>
                </a:solidFill>
              </a:rPr>
              <a:t>http://wap.worldorthodox.forum24.ru/?</a:t>
            </a:r>
            <a:r>
              <a:rPr lang="en-US" sz="1600" dirty="0" smtClean="0">
                <a:solidFill>
                  <a:srgbClr val="FFCC66"/>
                </a:solidFill>
              </a:rPr>
              <a:t>1-4-0-00000002-000-0-0-1199223019</a:t>
            </a:r>
            <a:r>
              <a:rPr lang="ru-RU" sz="1600" dirty="0" smtClean="0">
                <a:solidFill>
                  <a:srgbClr val="FFCC66"/>
                </a:solidFill>
              </a:rPr>
              <a:t>;</a:t>
            </a:r>
          </a:p>
          <a:p>
            <a:r>
              <a:rPr lang="ru-RU" sz="1600" dirty="0" smtClean="0">
                <a:solidFill>
                  <a:srgbClr val="FFCC66"/>
                </a:solidFill>
              </a:rPr>
              <a:t>-Сергей Жигалов «Дар над бездной отчаяния» - </a:t>
            </a:r>
            <a:r>
              <a:rPr lang="en-US" sz="1600" dirty="0" smtClean="0">
                <a:solidFill>
                  <a:srgbClr val="FFCC66"/>
                </a:solidFill>
              </a:rPr>
              <a:t>rulit.me/books/</a:t>
            </a:r>
            <a:r>
              <a:rPr lang="en-US" sz="1600" dirty="0" err="1" smtClean="0">
                <a:solidFill>
                  <a:srgbClr val="FFCC66"/>
                </a:solidFill>
              </a:rPr>
              <a:t>dar-nad-bezdnoj</a:t>
            </a:r>
            <a:r>
              <a:rPr lang="ru-RU" sz="1600" dirty="0" smtClean="0">
                <a:solidFill>
                  <a:srgbClr val="FFCC66"/>
                </a:solidFill>
              </a:rPr>
              <a:t>…;</a:t>
            </a:r>
            <a:endParaRPr lang="ru-RU" sz="1600" dirty="0">
              <a:solidFill>
                <a:srgbClr val="FFCC66"/>
              </a:solidFill>
            </a:endParaRPr>
          </a:p>
          <a:p>
            <a:r>
              <a:rPr lang="ru-RU" sz="1600" dirty="0" smtClean="0">
                <a:solidFill>
                  <a:srgbClr val="FFCC66"/>
                </a:solidFill>
              </a:rPr>
              <a:t>-А.С</a:t>
            </a:r>
            <a:r>
              <a:rPr lang="ru-RU" sz="1600" dirty="0">
                <a:solidFill>
                  <a:srgbClr val="FFCC66"/>
                </a:solidFill>
              </a:rPr>
              <a:t>. Малиновский, </a:t>
            </a:r>
            <a:r>
              <a:rPr lang="ru-RU" sz="1600" i="1" dirty="0">
                <a:solidFill>
                  <a:srgbClr val="FFCC66"/>
                </a:solidFill>
              </a:rPr>
              <a:t> </a:t>
            </a:r>
            <a:r>
              <a:rPr lang="ru-RU" sz="1600" dirty="0">
                <a:solidFill>
                  <a:srgbClr val="FFCC66"/>
                </a:solidFill>
              </a:rPr>
              <a:t>член Союза писателей России, исследователь жизни и творчества Григория </a:t>
            </a:r>
            <a:r>
              <a:rPr lang="ru-RU" sz="1600" dirty="0" smtClean="0">
                <a:solidFill>
                  <a:srgbClr val="FFCC66"/>
                </a:solidFill>
              </a:rPr>
              <a:t>Журавлёва</a:t>
            </a:r>
          </a:p>
          <a:p>
            <a:r>
              <a:rPr lang="ru-RU" sz="1600" dirty="0" smtClean="0">
                <a:solidFill>
                  <a:srgbClr val="FFCC66"/>
                </a:solidFill>
              </a:rPr>
              <a:t>-Александр </a:t>
            </a:r>
            <a:r>
              <a:rPr lang="ru-RU" sz="1600" dirty="0" err="1" smtClean="0">
                <a:solidFill>
                  <a:srgbClr val="FFCC66"/>
                </a:solidFill>
              </a:rPr>
              <a:t>Зиборов</a:t>
            </a:r>
            <a:r>
              <a:rPr lang="ru-RU" sz="1600" dirty="0">
                <a:solidFill>
                  <a:srgbClr val="FFCC66"/>
                </a:solidFill>
              </a:rPr>
              <a:t> </a:t>
            </a:r>
            <a:r>
              <a:rPr lang="ru-RU" sz="1600" dirty="0" smtClean="0">
                <a:solidFill>
                  <a:srgbClr val="FFCC66"/>
                </a:solidFill>
              </a:rPr>
              <a:t>«Нерукотворные </a:t>
            </a:r>
            <a:r>
              <a:rPr lang="ru-RU" sz="1600" dirty="0">
                <a:solidFill>
                  <a:srgbClr val="FFCC66"/>
                </a:solidFill>
              </a:rPr>
              <a:t>иконы Григория </a:t>
            </a:r>
            <a:r>
              <a:rPr lang="ru-RU" sz="1600" dirty="0" smtClean="0">
                <a:solidFill>
                  <a:srgbClr val="FFCC66"/>
                </a:solidFill>
              </a:rPr>
              <a:t>Журавлева» - ж-л </a:t>
            </a:r>
            <a:r>
              <a:rPr lang="ru-RU" sz="1600" dirty="0">
                <a:solidFill>
                  <a:srgbClr val="FFCC66"/>
                </a:solidFill>
              </a:rPr>
              <a:t>"Тайны ХХ века" № </a:t>
            </a:r>
            <a:r>
              <a:rPr lang="ru-RU" sz="1600" dirty="0" smtClean="0">
                <a:solidFill>
                  <a:srgbClr val="FFCC66"/>
                </a:solidFill>
              </a:rPr>
              <a:t>25, </a:t>
            </a:r>
            <a:r>
              <a:rPr lang="ru-RU" sz="1600" dirty="0">
                <a:solidFill>
                  <a:srgbClr val="FFCC66"/>
                </a:solidFill>
              </a:rPr>
              <a:t>2011 г</a:t>
            </a:r>
            <a:r>
              <a:rPr lang="ru-RU" sz="1600" dirty="0" smtClean="0">
                <a:solidFill>
                  <a:srgbClr val="FFCC66"/>
                </a:solidFill>
              </a:rPr>
              <a:t>.;</a:t>
            </a:r>
          </a:p>
          <a:p>
            <a:r>
              <a:rPr lang="ru-RU" sz="1600" dirty="0" smtClean="0">
                <a:solidFill>
                  <a:srgbClr val="FFCC66"/>
                </a:solidFill>
              </a:rPr>
              <a:t>-Олег Степанов http</a:t>
            </a:r>
            <a:r>
              <a:rPr lang="ru-RU" sz="1600" dirty="0">
                <a:solidFill>
                  <a:srgbClr val="FFCC66"/>
                </a:solidFill>
              </a:rPr>
              <a:t>://www.liveinternet.ru/users/3895602/post132189124</a:t>
            </a:r>
            <a:r>
              <a:rPr lang="ru-RU" sz="1600" dirty="0" smtClean="0">
                <a:solidFill>
                  <a:srgbClr val="FFCC66"/>
                </a:solidFill>
              </a:rPr>
              <a:t>/;</a:t>
            </a:r>
            <a:endParaRPr lang="ru-RU" sz="1600" dirty="0">
              <a:solidFill>
                <a:srgbClr val="FFCC66"/>
              </a:solidFill>
            </a:endParaRPr>
          </a:p>
          <a:p>
            <a:r>
              <a:rPr lang="ru-RU" sz="1600" dirty="0" smtClean="0">
                <a:solidFill>
                  <a:srgbClr val="FFCC66"/>
                </a:solidFill>
              </a:rPr>
              <a:t>«Божий иконописец» https</a:t>
            </a:r>
            <a:r>
              <a:rPr lang="ru-RU" sz="1600" dirty="0">
                <a:solidFill>
                  <a:srgbClr val="FFCC66"/>
                </a:solidFill>
              </a:rPr>
              <a:t>://</a:t>
            </a:r>
            <a:r>
              <a:rPr lang="ru-RU" sz="1600" dirty="0" smtClean="0">
                <a:solidFill>
                  <a:srgbClr val="FFCC66"/>
                </a:solidFill>
              </a:rPr>
              <a:t>www.babyblog.ru/user/LISIHKA75/648400;</a:t>
            </a:r>
          </a:p>
          <a:p>
            <a:r>
              <a:rPr lang="ru-RU" sz="1600" dirty="0" smtClean="0">
                <a:solidFill>
                  <a:srgbClr val="FFCC66"/>
                </a:solidFill>
              </a:rPr>
              <a:t>-«</a:t>
            </a:r>
            <a:r>
              <a:rPr lang="ru-RU" sz="1600" dirty="0" err="1" smtClean="0">
                <a:solidFill>
                  <a:srgbClr val="FFCC66"/>
                </a:solidFill>
              </a:rPr>
              <a:t>Милосердие.ру</a:t>
            </a:r>
            <a:r>
              <a:rPr lang="ru-RU" sz="1600" dirty="0" smtClean="0">
                <a:solidFill>
                  <a:srgbClr val="FFCC66"/>
                </a:solidFill>
              </a:rPr>
              <a:t>»; Википедия.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Использованные фото и картины:</a:t>
            </a:r>
          </a:p>
          <a:p>
            <a:pPr algn="ctr"/>
            <a:r>
              <a:rPr lang="ru-RU" sz="1600" dirty="0" smtClean="0">
                <a:solidFill>
                  <a:srgbClr val="FFCC66"/>
                </a:solidFill>
              </a:rPr>
              <a:t>-</a:t>
            </a:r>
            <a:r>
              <a:rPr lang="en-US" sz="1600" dirty="0" smtClean="0">
                <a:solidFill>
                  <a:srgbClr val="FFCC66"/>
                </a:solidFill>
              </a:rPr>
              <a:t> http://temples.ru/tree.php;</a:t>
            </a:r>
            <a:r>
              <a:rPr lang="ru-RU" sz="1600" dirty="0" smtClean="0">
                <a:solidFill>
                  <a:srgbClr val="FFCC66"/>
                </a:solidFill>
              </a:rPr>
              <a:t> фото портрет</a:t>
            </a:r>
            <a:r>
              <a:rPr lang="ru-RU" sz="1600" dirty="0">
                <a:solidFill>
                  <a:srgbClr val="FFCC66"/>
                </a:solidFill>
              </a:rPr>
              <a:t>, воссозданный по фотографии художником Николаем </a:t>
            </a:r>
            <a:r>
              <a:rPr lang="ru-RU" sz="1600" dirty="0" smtClean="0">
                <a:solidFill>
                  <a:srgbClr val="FFCC66"/>
                </a:solidFill>
              </a:rPr>
              <a:t>Колесником: utevka.cerkov.ru;</a:t>
            </a:r>
          </a:p>
          <a:p>
            <a:pPr algn="ctr"/>
            <a:r>
              <a:rPr lang="ru-RU" sz="1600" dirty="0" smtClean="0">
                <a:solidFill>
                  <a:srgbClr val="FFCC66"/>
                </a:solidFill>
              </a:rPr>
              <a:t>otzovik.com </a:t>
            </a:r>
            <a:r>
              <a:rPr lang="ru-RU" sz="1600" dirty="0">
                <a:solidFill>
                  <a:srgbClr val="FFCC66"/>
                </a:solidFill>
              </a:rPr>
              <a:t>Музейная выставка </a:t>
            </a:r>
            <a:r>
              <a:rPr lang="ru-RU" sz="1600" dirty="0" smtClean="0">
                <a:solidFill>
                  <a:srgbClr val="FFCC66"/>
                </a:solidFill>
              </a:rPr>
              <a:t>«Се </a:t>
            </a:r>
            <a:r>
              <a:rPr lang="ru-RU" sz="1600" dirty="0">
                <a:solidFill>
                  <a:srgbClr val="FFCC66"/>
                </a:solidFill>
              </a:rPr>
              <a:t>человек</a:t>
            </a:r>
            <a:r>
              <a:rPr lang="ru-RU" sz="1600" dirty="0" smtClean="0">
                <a:solidFill>
                  <a:srgbClr val="FFCC66"/>
                </a:solidFill>
              </a:rPr>
              <a:t>,…»; gosamara.ru;</a:t>
            </a:r>
          </a:p>
          <a:p>
            <a:pPr algn="ctr"/>
            <a:r>
              <a:rPr lang="ru-RU" sz="1600" dirty="0">
                <a:solidFill>
                  <a:srgbClr val="FFCC66"/>
                </a:solidFill>
              </a:rPr>
              <a:t>ж</a:t>
            </a:r>
            <a:r>
              <a:rPr lang="ru-RU" sz="1600" dirty="0" smtClean="0">
                <a:solidFill>
                  <a:srgbClr val="FFCC66"/>
                </a:solidFill>
              </a:rPr>
              <a:t>ивопись русских классиков –сайт «Галерея» (для макетов)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Составитель:</a:t>
            </a:r>
          </a:p>
          <a:p>
            <a:pPr algn="ctr"/>
            <a:r>
              <a:rPr lang="ru-RU" sz="1600" b="1" dirty="0" smtClean="0">
                <a:solidFill>
                  <a:srgbClr val="FFCC66"/>
                </a:solidFill>
              </a:rPr>
              <a:t> </a:t>
            </a:r>
            <a:r>
              <a:rPr lang="ru-RU" sz="1600" dirty="0" smtClean="0">
                <a:solidFill>
                  <a:srgbClr val="FFCC66"/>
                </a:solidFill>
              </a:rPr>
              <a:t>методист Второго Липецкого благочиния </a:t>
            </a:r>
            <a:r>
              <a:rPr lang="ru-RU" sz="1600" dirty="0" err="1" smtClean="0">
                <a:solidFill>
                  <a:srgbClr val="FFCC66"/>
                </a:solidFill>
              </a:rPr>
              <a:t>О.В.Гунькина</a:t>
            </a:r>
            <a:endParaRPr lang="ru-RU" sz="1600" dirty="0" smtClean="0">
              <a:solidFill>
                <a:srgbClr val="FFCC66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Куратор проекта:</a:t>
            </a:r>
          </a:p>
          <a:p>
            <a:pPr algn="ctr"/>
            <a:r>
              <a:rPr lang="ru-RU" sz="1600" dirty="0" smtClean="0">
                <a:solidFill>
                  <a:srgbClr val="FFCC66"/>
                </a:solidFill>
              </a:rPr>
              <a:t>Отв. за </a:t>
            </a:r>
            <a:r>
              <a:rPr lang="ru-RU" sz="1600" dirty="0" err="1" smtClean="0">
                <a:solidFill>
                  <a:srgbClr val="FFCC66"/>
                </a:solidFill>
              </a:rPr>
              <a:t>РОиК</a:t>
            </a:r>
            <a:r>
              <a:rPr lang="ru-RU" sz="1600" dirty="0" smtClean="0">
                <a:solidFill>
                  <a:srgbClr val="FFCC66"/>
                </a:solidFill>
              </a:rPr>
              <a:t> в благочинии </a:t>
            </a:r>
            <a:r>
              <a:rPr lang="ru-RU" sz="1600" dirty="0" err="1" smtClean="0">
                <a:solidFill>
                  <a:srgbClr val="FFCC66"/>
                </a:solidFill>
              </a:rPr>
              <a:t>прот.Андрей</a:t>
            </a:r>
            <a:r>
              <a:rPr lang="ru-RU" sz="1600" dirty="0" smtClean="0">
                <a:solidFill>
                  <a:srgbClr val="FFCC66"/>
                </a:solidFill>
              </a:rPr>
              <a:t> </a:t>
            </a:r>
            <a:r>
              <a:rPr lang="ru-RU" sz="1600" dirty="0" err="1" smtClean="0">
                <a:solidFill>
                  <a:srgbClr val="FFCC66"/>
                </a:solidFill>
              </a:rPr>
              <a:t>Предеин</a:t>
            </a:r>
            <a:endParaRPr lang="ru-RU" sz="1600" dirty="0" smtClean="0">
              <a:solidFill>
                <a:srgbClr val="FFCC66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2018 год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860032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Прослышав о таком необыкновенном </a:t>
            </a:r>
            <a:r>
              <a:rPr lang="ru-RU" dirty="0" err="1" smtClean="0"/>
              <a:t>жи-вописце</a:t>
            </a:r>
            <a:r>
              <a:rPr lang="ru-RU" dirty="0"/>
              <a:t>, из Петербурга приехали </a:t>
            </a:r>
            <a:r>
              <a:rPr lang="ru-RU" dirty="0" err="1" smtClean="0"/>
              <a:t>журна</a:t>
            </a:r>
            <a:r>
              <a:rPr lang="ru-RU" dirty="0" smtClean="0"/>
              <a:t>-листы </a:t>
            </a:r>
            <a:r>
              <a:rPr lang="ru-RU" dirty="0"/>
              <a:t>с фотографом. Стоя у собора, они расспрашивали работающих штукатуров: — </a:t>
            </a:r>
            <a:r>
              <a:rPr lang="ru-RU" dirty="0" smtClean="0"/>
              <a:t>Как </a:t>
            </a:r>
            <a:r>
              <a:rPr lang="ru-RU" dirty="0"/>
              <a:t>это Григорий расписывает собор, не имея конечностей</a:t>
            </a:r>
            <a:r>
              <a:rPr lang="ru-RU" dirty="0" smtClean="0"/>
              <a:t>?…</a:t>
            </a:r>
          </a:p>
          <a:p>
            <a:pPr algn="just"/>
            <a:r>
              <a:rPr lang="ru-RU" dirty="0"/>
              <a:t>— </a:t>
            </a:r>
            <a:r>
              <a:rPr lang="ru-RU" dirty="0" smtClean="0"/>
              <a:t>Как </a:t>
            </a:r>
            <a:r>
              <a:rPr lang="ru-RU" dirty="0"/>
              <a:t>расписывает? Известно как — </a:t>
            </a:r>
            <a:r>
              <a:rPr lang="ru-RU" dirty="0" smtClean="0"/>
              <a:t>зуба-ми</a:t>
            </a:r>
            <a:r>
              <a:rPr lang="ru-RU" dirty="0"/>
              <a:t>, — говорили </a:t>
            </a:r>
            <a:r>
              <a:rPr lang="ru-RU" dirty="0" smtClean="0"/>
              <a:t>мужики</a:t>
            </a:r>
            <a:r>
              <a:rPr lang="ru-RU" dirty="0" smtClean="0"/>
              <a:t>…</a:t>
            </a:r>
            <a:r>
              <a:rPr lang="ru-RU" dirty="0" smtClean="0"/>
              <a:t>, </a:t>
            </a:r>
            <a:r>
              <a:rPr lang="ru-RU" dirty="0"/>
              <a:t>— </a:t>
            </a:r>
            <a:r>
              <a:rPr lang="ru-RU" dirty="0" smtClean="0"/>
              <a:t>берёт </a:t>
            </a:r>
            <a:r>
              <a:rPr lang="ru-RU" dirty="0" err="1"/>
              <a:t>кистку</a:t>
            </a:r>
            <a:r>
              <a:rPr lang="ru-RU" dirty="0"/>
              <a:t> в зубы </a:t>
            </a:r>
            <a:r>
              <a:rPr lang="ru-RU" dirty="0" smtClean="0"/>
              <a:t>- и </a:t>
            </a:r>
            <a:r>
              <a:rPr lang="ru-RU" dirty="0"/>
              <a:t>пошел валять. Голова </a:t>
            </a:r>
            <a:r>
              <a:rPr lang="ru-RU" dirty="0" err="1" smtClean="0"/>
              <a:t>туды</a:t>
            </a:r>
            <a:r>
              <a:rPr lang="ru-RU" dirty="0" smtClean="0"/>
              <a:t> </a:t>
            </a:r>
            <a:r>
              <a:rPr lang="ru-RU" dirty="0" err="1" smtClean="0"/>
              <a:t>сюды</a:t>
            </a:r>
            <a:r>
              <a:rPr lang="ru-RU" dirty="0" smtClean="0"/>
              <a:t> </a:t>
            </a:r>
            <a:r>
              <a:rPr lang="ru-RU" dirty="0"/>
              <a:t>так и ходит, а два пособника его за тулово держат, </a:t>
            </a:r>
            <a:r>
              <a:rPr lang="ru-RU" dirty="0" smtClean="0"/>
              <a:t>передвигают </a:t>
            </a:r>
            <a:r>
              <a:rPr lang="ru-RU" dirty="0"/>
              <a:t>помалу. </a:t>
            </a:r>
            <a:endParaRPr lang="ru-RU" dirty="0" smtClean="0"/>
          </a:p>
          <a:p>
            <a:pPr algn="just"/>
            <a:r>
              <a:rPr lang="ru-RU" dirty="0" smtClean="0"/>
              <a:t>—Чудеса</a:t>
            </a:r>
            <a:r>
              <a:rPr lang="ru-RU" dirty="0"/>
              <a:t>! — удивлялись журналисты</a:t>
            </a:r>
            <a:r>
              <a:rPr lang="ru-RU" dirty="0" smtClean="0"/>
              <a:t>.— Только </a:t>
            </a:r>
            <a:r>
              <a:rPr lang="ru-RU" dirty="0"/>
              <a:t>на Руси может быть такое.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Несколько </a:t>
            </a:r>
            <a:r>
              <a:rPr lang="ru-RU" dirty="0"/>
              <a:t>лет подряд расписывал храм Григорий. От напряженной работы и </a:t>
            </a:r>
            <a:r>
              <a:rPr lang="ru-RU" dirty="0" err="1" smtClean="0"/>
              <a:t>по-стоянного</a:t>
            </a:r>
            <a:r>
              <a:rPr lang="ru-RU" dirty="0" smtClean="0"/>
              <a:t> вглядывания </a:t>
            </a:r>
            <a:r>
              <a:rPr lang="ru-RU" dirty="0"/>
              <a:t>в рисунок почти вплотную испортилось зрение. </a:t>
            </a:r>
            <a:r>
              <a:rPr lang="ru-RU" dirty="0" smtClean="0"/>
              <a:t>Постоянно </a:t>
            </a:r>
            <a:r>
              <a:rPr lang="ru-RU" dirty="0"/>
              <a:t>трескались и кровоточили губы</a:t>
            </a:r>
            <a:r>
              <a:rPr lang="ru-RU" dirty="0" smtClean="0"/>
              <a:t>, стёрлись </a:t>
            </a:r>
            <a:r>
              <a:rPr lang="ru-RU" dirty="0"/>
              <a:t>передние резцы, на языке появились </a:t>
            </a:r>
            <a:r>
              <a:rPr lang="ru-RU" dirty="0" smtClean="0"/>
              <a:t> язвы. </a:t>
            </a:r>
            <a:r>
              <a:rPr lang="ru-RU" dirty="0"/>
              <a:t>Когда он, сидя после работы за столом, не мог есть от боли во рту, сестра, вытирая </a:t>
            </a:r>
            <a:r>
              <a:rPr lang="ru-RU" dirty="0" smtClean="0"/>
              <a:t>ла-донью </a:t>
            </a:r>
            <a:r>
              <a:rPr lang="ru-RU" dirty="0"/>
              <a:t>слезы и всхлипывая, </a:t>
            </a:r>
            <a:r>
              <a:rPr lang="ru-RU" dirty="0" smtClean="0"/>
              <a:t>говорила</a:t>
            </a:r>
            <a:r>
              <a:rPr lang="ru-RU" dirty="0" smtClean="0"/>
              <a:t>:</a:t>
            </a:r>
          </a:p>
          <a:p>
            <a:pPr algn="just"/>
            <a:r>
              <a:rPr lang="ru-RU" dirty="0" smtClean="0"/>
              <a:t>- Мученик </a:t>
            </a:r>
            <a:r>
              <a:rPr lang="ru-RU" dirty="0"/>
              <a:t>ты, </a:t>
            </a:r>
            <a:r>
              <a:rPr lang="ru-RU" dirty="0" err="1"/>
              <a:t>Гришенька</a:t>
            </a:r>
            <a:r>
              <a:rPr lang="ru-RU" dirty="0"/>
              <a:t>, мученик </a:t>
            </a:r>
            <a:r>
              <a:rPr lang="ru-RU" dirty="0" smtClean="0"/>
              <a:t>ты наш.</a:t>
            </a:r>
            <a:endParaRPr lang="ru-RU" dirty="0"/>
          </a:p>
          <a:p>
            <a:pPr algn="just"/>
            <a:endParaRPr lang="ru-RU" sz="1100" dirty="0"/>
          </a:p>
        </p:txBody>
      </p:sp>
      <p:pic>
        <p:nvPicPr>
          <p:cNvPr id="1026" name="Picture 2" descr="C:\Users\Ольга\Desktop\1. Презентации - макеты\ИЗОГРАФ\ГОТОВЫЕ 2 часть\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6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4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47880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Наконец</a:t>
            </a:r>
            <a:r>
              <a:rPr lang="ru-RU" dirty="0"/>
              <a:t>, храм был расписан полностью, и на его освящение прибыли сам </a:t>
            </a:r>
            <a:r>
              <a:rPr lang="ru-RU" dirty="0" err="1" smtClean="0"/>
              <a:t>епар-хиальный</a:t>
            </a:r>
            <a:r>
              <a:rPr lang="ru-RU" dirty="0" smtClean="0"/>
              <a:t> </a:t>
            </a:r>
            <a:r>
              <a:rPr lang="ru-RU" dirty="0"/>
              <a:t>архиерей, самарский </a:t>
            </a:r>
            <a:r>
              <a:rPr lang="ru-RU" dirty="0" err="1" smtClean="0"/>
              <a:t>губерна</a:t>
            </a:r>
            <a:r>
              <a:rPr lang="ru-RU" dirty="0" smtClean="0"/>
              <a:t>-тор</a:t>
            </a:r>
            <a:r>
              <a:rPr lang="ru-RU" dirty="0"/>
              <a:t>, именитые купцы-благодетели, </a:t>
            </a:r>
            <a:r>
              <a:rPr lang="ru-RU" dirty="0" smtClean="0"/>
              <a:t>чинов-</a:t>
            </a:r>
            <a:r>
              <a:rPr lang="ru-RU" dirty="0" err="1" smtClean="0"/>
              <a:t>ники</a:t>
            </a:r>
            <a:r>
              <a:rPr lang="ru-RU" dirty="0" smtClean="0"/>
              <a:t> </a:t>
            </a:r>
            <a:r>
              <a:rPr lang="ru-RU" dirty="0"/>
              <a:t>губернского правления и </a:t>
            </a:r>
            <a:r>
              <a:rPr lang="ru-RU" dirty="0" smtClean="0"/>
              <a:t>духовной </a:t>
            </a:r>
            <a:r>
              <a:rPr lang="ru-RU" dirty="0"/>
              <a:t>консистории. </a:t>
            </a:r>
          </a:p>
          <a:p>
            <a:pPr algn="just"/>
            <a:r>
              <a:rPr lang="ru-RU" dirty="0" smtClean="0"/>
              <a:t>Из </a:t>
            </a:r>
            <a:r>
              <a:rPr lang="ru-RU" dirty="0"/>
              <a:t>окрестных деревень собрался </a:t>
            </a:r>
            <a:r>
              <a:rPr lang="ru-RU" dirty="0" err="1" smtClean="0"/>
              <a:t>прина</a:t>
            </a:r>
            <a:r>
              <a:rPr lang="ru-RU" dirty="0" smtClean="0"/>
              <a:t>-рядившийся </a:t>
            </a:r>
            <a:r>
              <a:rPr lang="ru-RU" dirty="0"/>
              <a:t>народ. Когда начальство </a:t>
            </a:r>
            <a:r>
              <a:rPr lang="ru-RU" dirty="0" smtClean="0"/>
              <a:t>во-шло </a:t>
            </a:r>
            <a:r>
              <a:rPr lang="ru-RU" dirty="0"/>
              <a:t>во храм и оглядело роспись, то все так и ахнули, пораженные красотой </a:t>
            </a:r>
            <a:r>
              <a:rPr lang="ru-RU" dirty="0" smtClean="0"/>
              <a:t>изо-</a:t>
            </a:r>
            <a:r>
              <a:rPr lang="ru-RU" dirty="0" err="1" smtClean="0"/>
              <a:t>бражений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Здесь </a:t>
            </a:r>
            <a:r>
              <a:rPr lang="ru-RU" dirty="0"/>
              <a:t>в красках сиял весь Ветхий и Новый Завет. Была фреска “Радость праведных о Господе”, где праведные, ликуя, входят в </a:t>
            </a:r>
            <a:r>
              <a:rPr lang="ru-RU" dirty="0" smtClean="0"/>
              <a:t>рай</a:t>
            </a:r>
            <a:r>
              <a:rPr lang="ru-RU" dirty="0"/>
              <a:t>, было “Видение Иоанна </a:t>
            </a:r>
            <a:r>
              <a:rPr lang="ru-RU" dirty="0" err="1" smtClean="0"/>
              <a:t>Лествични</a:t>
            </a:r>
            <a:r>
              <a:rPr lang="ru-RU" dirty="0" smtClean="0"/>
              <a:t>-ка</a:t>
            </a:r>
            <a:r>
              <a:rPr lang="ru-RU" dirty="0"/>
              <a:t>”, где грешники с лестницы, </a:t>
            </a:r>
            <a:r>
              <a:rPr lang="ru-RU" dirty="0" smtClean="0"/>
              <a:t>возведён-ной </a:t>
            </a:r>
            <a:r>
              <a:rPr lang="ru-RU" dirty="0"/>
              <a:t>на </a:t>
            </a:r>
            <a:r>
              <a:rPr lang="ru-RU" dirty="0" err="1"/>
              <a:t>воздусях</a:t>
            </a:r>
            <a:r>
              <a:rPr lang="ru-RU" dirty="0"/>
              <a:t> от земли к </a:t>
            </a:r>
            <a:r>
              <a:rPr lang="ru-RU" dirty="0" err="1" smtClean="0"/>
              <a:t>небесам,стрем</a:t>
            </a:r>
            <a:r>
              <a:rPr lang="ru-RU" dirty="0" smtClean="0"/>
              <a:t>-глав </a:t>
            </a:r>
            <a:r>
              <a:rPr lang="ru-RU" dirty="0"/>
              <a:t>валятся в огненное жерло </a:t>
            </a:r>
            <a:r>
              <a:rPr lang="ru-RU" dirty="0" err="1" smtClean="0"/>
              <a:t>преиспод</a:t>
            </a:r>
            <a:r>
              <a:rPr lang="ru-RU" dirty="0" smtClean="0"/>
              <a:t>-ней</a:t>
            </a:r>
            <a:r>
              <a:rPr lang="ru-RU" dirty="0"/>
              <a:t>. </a:t>
            </a:r>
            <a:r>
              <a:rPr lang="ru-RU" dirty="0" smtClean="0"/>
              <a:t>Изображение </a:t>
            </a:r>
            <a:r>
              <a:rPr lang="ru-RU" dirty="0"/>
              <a:t>настолько </a:t>
            </a:r>
            <a:r>
              <a:rPr lang="ru-RU" dirty="0" smtClean="0"/>
              <a:t>впечатляло</a:t>
            </a:r>
            <a:r>
              <a:rPr lang="ru-RU" dirty="0"/>
              <a:t>, что две купчихи так и </a:t>
            </a:r>
            <a:r>
              <a:rPr lang="ru-RU" dirty="0" smtClean="0"/>
              <a:t>покатились </a:t>
            </a:r>
            <a:r>
              <a:rPr lang="ru-RU" dirty="0"/>
              <a:t>со </a:t>
            </a:r>
            <a:r>
              <a:rPr lang="ru-RU" dirty="0" err="1" smtClean="0"/>
              <a:t>стра-ху</a:t>
            </a:r>
            <a:r>
              <a:rPr lang="ru-RU" dirty="0" smtClean="0"/>
              <a:t> </a:t>
            </a:r>
            <a:r>
              <a:rPr lang="ru-RU" dirty="0"/>
              <a:t>на руки своих мужей и без памяти </a:t>
            </a:r>
            <a:r>
              <a:rPr lang="ru-RU" dirty="0" smtClean="0"/>
              <a:t>бы-ли </a:t>
            </a:r>
            <a:r>
              <a:rPr lang="ru-RU" dirty="0"/>
              <a:t>вытащены на </a:t>
            </a:r>
            <a:r>
              <a:rPr lang="ru-RU" dirty="0" smtClean="0"/>
              <a:t>травку…</a:t>
            </a:r>
          </a:p>
          <a:p>
            <a:pPr algn="just"/>
            <a:r>
              <a:rPr lang="ru-RU" dirty="0" smtClean="0"/>
              <a:t>А </a:t>
            </a:r>
            <a:r>
              <a:rPr lang="ru-RU" dirty="0"/>
              <a:t>Гриша в это время был болен и лежал у себя дома на коечке.</a:t>
            </a:r>
          </a:p>
        </p:txBody>
      </p:sp>
      <p:pic>
        <p:nvPicPr>
          <p:cNvPr id="3076" name="Picture 4" descr="D:\0.ГОТОВЫЕ\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7"/>
            <a:ext cx="9139757" cy="68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78802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1884 году Журавлёв обратился к </a:t>
            </a:r>
            <a:r>
              <a:rPr lang="ru-RU" dirty="0" err="1" smtClean="0"/>
              <a:t>Самар-скому</a:t>
            </a:r>
            <a:r>
              <a:rPr lang="ru-RU" dirty="0" smtClean="0"/>
              <a:t> губернатору Александру </a:t>
            </a:r>
            <a:r>
              <a:rPr lang="ru-RU" dirty="0" err="1" smtClean="0"/>
              <a:t>Дмитрие-вичу</a:t>
            </a:r>
            <a:r>
              <a:rPr lang="ru-RU" dirty="0" smtClean="0"/>
              <a:t> Свербееву, </a:t>
            </a:r>
            <a:r>
              <a:rPr lang="ru-RU" dirty="0"/>
              <a:t>всегда </a:t>
            </a:r>
            <a:r>
              <a:rPr lang="ru-RU" dirty="0" smtClean="0"/>
              <a:t>принимавшему участие </a:t>
            </a:r>
            <a:r>
              <a:rPr lang="ru-RU" dirty="0"/>
              <a:t>в его жизни, с </a:t>
            </a:r>
            <a:r>
              <a:rPr lang="ru-RU" dirty="0" smtClean="0"/>
              <a:t> просьбой </a:t>
            </a:r>
            <a:r>
              <a:rPr lang="ru-RU" dirty="0" err="1" smtClean="0"/>
              <a:t>предста</a:t>
            </a:r>
            <a:r>
              <a:rPr lang="ru-RU" dirty="0" smtClean="0"/>
              <a:t>-вить </a:t>
            </a:r>
            <a:r>
              <a:rPr lang="ru-RU" dirty="0"/>
              <a:t>написанную икону </a:t>
            </a:r>
            <a:r>
              <a:rPr lang="ru-RU" dirty="0" smtClean="0"/>
              <a:t>святителя </a:t>
            </a:r>
            <a:r>
              <a:rPr lang="ru-RU" dirty="0" err="1" smtClean="0"/>
              <a:t>Нико</a:t>
            </a:r>
            <a:r>
              <a:rPr lang="ru-RU" dirty="0" smtClean="0"/>
              <a:t>-лая </a:t>
            </a:r>
            <a:r>
              <a:rPr lang="ru-RU" dirty="0"/>
              <a:t>Чудотворца </a:t>
            </a:r>
            <a:r>
              <a:rPr lang="ru-RU" dirty="0" smtClean="0"/>
              <a:t>Цесаревичу </a:t>
            </a:r>
            <a:r>
              <a:rPr lang="ru-RU" dirty="0"/>
              <a:t>Николаю, </a:t>
            </a:r>
            <a:r>
              <a:rPr lang="ru-RU" dirty="0" err="1" smtClean="0"/>
              <a:t>бу-дущему</a:t>
            </a:r>
            <a:r>
              <a:rPr lang="ru-RU" dirty="0" smtClean="0"/>
              <a:t> </a:t>
            </a:r>
            <a:r>
              <a:rPr lang="ru-RU" dirty="0"/>
              <a:t>Императору.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личном архиве генерал-губернатора </a:t>
            </a:r>
            <a:r>
              <a:rPr lang="ru-RU" dirty="0" err="1" smtClean="0"/>
              <a:t>А.Д.Свербеева</a:t>
            </a:r>
            <a:r>
              <a:rPr lang="ru-RU" dirty="0" smtClean="0"/>
              <a:t> сохранилось </a:t>
            </a:r>
            <a:r>
              <a:rPr lang="ru-RU" dirty="0"/>
              <a:t>письмо, </a:t>
            </a:r>
            <a:r>
              <a:rPr lang="ru-RU" dirty="0" err="1" smtClean="0"/>
              <a:t>адре</a:t>
            </a:r>
            <a:r>
              <a:rPr lang="ru-RU" dirty="0" smtClean="0"/>
              <a:t>-сованное Цесаревичу</a:t>
            </a:r>
            <a:r>
              <a:rPr lang="ru-RU" dirty="0"/>
              <a:t>: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«…Ваше </a:t>
            </a:r>
            <a:r>
              <a:rPr lang="ru-RU" dirty="0"/>
              <a:t>Императорское Высочество, </a:t>
            </a:r>
            <a:r>
              <a:rPr lang="ru-RU" dirty="0" err="1" smtClean="0"/>
              <a:t>по-корнейше</a:t>
            </a:r>
            <a:r>
              <a:rPr lang="ru-RU" dirty="0" smtClean="0"/>
              <a:t> </a:t>
            </a:r>
            <a:r>
              <a:rPr lang="ru-RU" dirty="0"/>
              <a:t>и усердно прошу Ваше </a:t>
            </a:r>
            <a:r>
              <a:rPr lang="ru-RU" dirty="0" err="1" smtClean="0"/>
              <a:t>Импе-раторское</a:t>
            </a:r>
            <a:r>
              <a:rPr lang="ru-RU" dirty="0" smtClean="0"/>
              <a:t> </a:t>
            </a:r>
            <a:r>
              <a:rPr lang="ru-RU" dirty="0"/>
              <a:t>Высочество, что я, крестьянин Самарской губернии </a:t>
            </a:r>
            <a:r>
              <a:rPr lang="ru-RU" dirty="0" err="1"/>
              <a:t>Бузулукского</a:t>
            </a:r>
            <a:r>
              <a:rPr lang="ru-RU" dirty="0"/>
              <a:t> уезда с. </a:t>
            </a:r>
            <a:r>
              <a:rPr lang="ru-RU" dirty="0" err="1"/>
              <a:t>Утёвка</a:t>
            </a:r>
            <a:r>
              <a:rPr lang="ru-RU" dirty="0"/>
              <a:t> Григорий Журавлёв, от всего моего сердца желаю поднести Вашему </a:t>
            </a:r>
            <a:r>
              <a:rPr lang="ru-RU" dirty="0" err="1" smtClean="0"/>
              <a:t>Импера-торскому</a:t>
            </a:r>
            <a:r>
              <a:rPr lang="ru-RU" dirty="0" smtClean="0"/>
              <a:t> </a:t>
            </a:r>
            <a:r>
              <a:rPr lang="ru-RU" dirty="0"/>
              <a:t>Высочеству икону – Святителя и Чудотворца Николая, которую я написал ртом, а не руками по той причине, что от своей природы не имею силы и движения в руках и ногах своих. </a:t>
            </a:r>
          </a:p>
        </p:txBody>
      </p:sp>
      <p:pic>
        <p:nvPicPr>
          <p:cNvPr id="7170" name="Picture 2" descr="D:\0.ГОТОВЫЕ\ГОТОВЫЕ 2 часть\цесареви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" y="1685"/>
            <a:ext cx="9148365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5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.ГОТОВЫЕ\ГОТОВЫЕ 2 часть\--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0943" cy="686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0679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Ваше </a:t>
            </a:r>
            <a:r>
              <a:rPr lang="ru-RU" dirty="0" smtClean="0"/>
              <a:t>Императорское </a:t>
            </a:r>
            <a:r>
              <a:rPr lang="ru-RU" dirty="0"/>
              <a:t>Высочество, </a:t>
            </a:r>
            <a:r>
              <a:rPr lang="ru-RU" dirty="0" smtClean="0"/>
              <a:t>покорно </a:t>
            </a:r>
            <a:r>
              <a:rPr lang="ru-RU" dirty="0"/>
              <a:t>прошу Вашего </a:t>
            </a:r>
            <a:r>
              <a:rPr lang="ru-RU" dirty="0" err="1" smtClean="0"/>
              <a:t>Высочай-шего</a:t>
            </a:r>
            <a:r>
              <a:rPr lang="ru-RU" dirty="0" smtClean="0"/>
              <a:t> </a:t>
            </a:r>
            <a:r>
              <a:rPr lang="ru-RU" dirty="0"/>
              <a:t>имени принять сию икону, </a:t>
            </a:r>
            <a:r>
              <a:rPr lang="ru-RU" dirty="0" smtClean="0"/>
              <a:t>ко-</a:t>
            </a:r>
            <a:r>
              <a:rPr lang="ru-RU" dirty="0" err="1" smtClean="0"/>
              <a:t>торую</a:t>
            </a:r>
            <a:r>
              <a:rPr lang="ru-RU" dirty="0" smtClean="0"/>
              <a:t> </a:t>
            </a:r>
            <a:r>
              <a:rPr lang="ru-RU" dirty="0"/>
              <a:t>я подношу… от всей моей души и любви. </a:t>
            </a:r>
          </a:p>
          <a:p>
            <a:pPr algn="just"/>
            <a:r>
              <a:rPr lang="ru-RU" dirty="0" smtClean="0"/>
              <a:t>Ваше </a:t>
            </a:r>
            <a:r>
              <a:rPr lang="ru-RU" dirty="0"/>
              <a:t>Императорское Высочество! </a:t>
            </a:r>
            <a:r>
              <a:rPr lang="ru-RU" dirty="0" smtClean="0"/>
              <a:t>Покорнейше </a:t>
            </a:r>
            <a:r>
              <a:rPr lang="ru-RU" dirty="0"/>
              <a:t>прошу Вас допустить </a:t>
            </a:r>
            <a:r>
              <a:rPr lang="ru-RU" dirty="0" smtClean="0"/>
              <a:t>препровождаемую </a:t>
            </a:r>
            <a:r>
              <a:rPr lang="ru-RU" dirty="0"/>
              <a:t>сию икону до </a:t>
            </a:r>
            <a:r>
              <a:rPr lang="ru-RU" dirty="0" smtClean="0"/>
              <a:t>Вашего </a:t>
            </a:r>
            <a:r>
              <a:rPr lang="ru-RU" dirty="0"/>
              <a:t>Высочайшего имени </a:t>
            </a:r>
            <a:r>
              <a:rPr lang="ru-RU" dirty="0" err="1" smtClean="0"/>
              <a:t>пото-му</a:t>
            </a:r>
            <a:r>
              <a:rPr lang="ru-RU" dirty="0"/>
              <a:t>, что я не имею у себя рук и ног. И написал сию икону по </a:t>
            </a:r>
            <a:r>
              <a:rPr lang="ru-RU" dirty="0" err="1" smtClean="0"/>
              <a:t>вразумле-нию</a:t>
            </a:r>
            <a:r>
              <a:rPr lang="ru-RU" dirty="0" smtClean="0"/>
              <a:t> </a:t>
            </a:r>
            <a:r>
              <a:rPr lang="ru-RU" dirty="0"/>
              <a:t>Всемогущего Бога, который </a:t>
            </a:r>
            <a:r>
              <a:rPr lang="ru-RU" dirty="0" smtClean="0"/>
              <a:t>до-пустил </a:t>
            </a:r>
            <a:r>
              <a:rPr lang="ru-RU" dirty="0"/>
              <a:t>меня на Свет Божий. </a:t>
            </a:r>
            <a:endParaRPr lang="ru-RU" dirty="0" smtClean="0"/>
          </a:p>
          <a:p>
            <a:pPr algn="just"/>
            <a:r>
              <a:rPr lang="ru-RU" dirty="0" smtClean="0"/>
              <a:t>И </a:t>
            </a:r>
            <a:r>
              <a:rPr lang="ru-RU" dirty="0"/>
              <a:t>даровал мне дар. Потом </a:t>
            </a:r>
            <a:r>
              <a:rPr lang="ru-RU" dirty="0" err="1" smtClean="0"/>
              <a:t>откры</a:t>
            </a:r>
            <a:r>
              <a:rPr lang="ru-RU" dirty="0" smtClean="0"/>
              <a:t>-лось </a:t>
            </a:r>
            <a:r>
              <a:rPr lang="ru-RU" dirty="0"/>
              <a:t>движение моего рта, которым я управляю свое мастерство по </a:t>
            </a:r>
            <a:r>
              <a:rPr lang="ru-RU" dirty="0" err="1" smtClean="0"/>
              <a:t>по-велению</a:t>
            </a:r>
            <a:r>
              <a:rPr lang="ru-RU" dirty="0" smtClean="0"/>
              <a:t> </a:t>
            </a:r>
            <a:r>
              <a:rPr lang="ru-RU" dirty="0"/>
              <a:t>Божию</a:t>
            </a:r>
            <a:r>
              <a:rPr lang="ru-RU" dirty="0" smtClean="0"/>
              <a:t>». </a:t>
            </a:r>
          </a:p>
          <a:p>
            <a:pPr algn="just"/>
            <a:r>
              <a:rPr lang="ru-RU" dirty="0" smtClean="0"/>
              <a:t>Цесаревич икону </a:t>
            </a:r>
            <a:r>
              <a:rPr lang="ru-RU" dirty="0"/>
              <a:t>милостиво </a:t>
            </a:r>
            <a:r>
              <a:rPr lang="ru-RU" dirty="0" smtClean="0"/>
              <a:t>при-</a:t>
            </a:r>
            <a:r>
              <a:rPr lang="ru-RU" dirty="0" err="1" smtClean="0"/>
              <a:t>нял</a:t>
            </a:r>
            <a:r>
              <a:rPr lang="ru-RU" dirty="0" smtClean="0"/>
              <a:t>, а вскоре </a:t>
            </a:r>
            <a:r>
              <a:rPr lang="ru-RU" dirty="0"/>
              <a:t>Император Александр III пригласил Журавлёва во </a:t>
            </a:r>
            <a:r>
              <a:rPr lang="ru-RU" dirty="0" smtClean="0"/>
              <a:t>дворец.</a:t>
            </a:r>
          </a:p>
          <a:p>
            <a:pPr algn="just"/>
            <a:endParaRPr lang="ru-RU" dirty="0" smtClean="0"/>
          </a:p>
          <a:p>
            <a:r>
              <a:rPr lang="ru-RU" i="1" dirty="0" smtClean="0"/>
              <a:t>Нынче этот образ </a:t>
            </a:r>
            <a:r>
              <a:rPr lang="ru-RU" i="1" dirty="0"/>
              <a:t>хранится в </a:t>
            </a:r>
            <a:r>
              <a:rPr lang="ru-RU" i="1" dirty="0" smtClean="0"/>
              <a:t>запас-</a:t>
            </a:r>
            <a:r>
              <a:rPr lang="ru-RU" i="1" dirty="0" err="1" smtClean="0"/>
              <a:t>никах</a:t>
            </a:r>
            <a:r>
              <a:rPr lang="ru-RU" i="1" dirty="0" smtClean="0"/>
              <a:t> Эрмитажа.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1101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44999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Примерно через месяц после </a:t>
            </a:r>
            <a:r>
              <a:rPr lang="ru-RU" dirty="0" err="1" smtClean="0"/>
              <a:t>освяще-ния</a:t>
            </a:r>
            <a:r>
              <a:rPr lang="ru-RU" dirty="0" smtClean="0"/>
              <a:t> </a:t>
            </a:r>
            <a:r>
              <a:rPr lang="ru-RU" dirty="0"/>
              <a:t>собора из Самары в </a:t>
            </a:r>
            <a:r>
              <a:rPr lang="ru-RU" dirty="0" err="1" smtClean="0"/>
              <a:t>Утёвку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smtClean="0"/>
              <a:t>коля-</a:t>
            </a:r>
            <a:r>
              <a:rPr lang="ru-RU" dirty="0" err="1" smtClean="0"/>
              <a:t>ске</a:t>
            </a:r>
            <a:r>
              <a:rPr lang="ru-RU" dirty="0"/>
              <a:t>, запряженной парой гнедых </a:t>
            </a:r>
            <a:r>
              <a:rPr lang="ru-RU" dirty="0" err="1" smtClean="0"/>
              <a:t>лоша-дей</a:t>
            </a:r>
            <a:r>
              <a:rPr lang="ru-RU" dirty="0"/>
              <a:t>, приехал чиновник по особым </a:t>
            </a:r>
            <a:r>
              <a:rPr lang="ru-RU" dirty="0" err="1" smtClean="0"/>
              <a:t>по-ручениям</a:t>
            </a:r>
            <a:r>
              <a:rPr lang="ru-RU" dirty="0" smtClean="0"/>
              <a:t> </a:t>
            </a:r>
            <a:r>
              <a:rPr lang="ru-RU" dirty="0"/>
              <a:t>при губернаторе с толстым большим </a:t>
            </a:r>
            <a:r>
              <a:rPr lang="ru-RU" dirty="0" err="1" smtClean="0"/>
              <a:t>конвертом,запечатанным</a:t>
            </a:r>
            <a:r>
              <a:rPr lang="ru-RU" dirty="0" smtClean="0"/>
              <a:t> </a:t>
            </a:r>
            <a:r>
              <a:rPr lang="ru-RU" dirty="0" err="1" smtClean="0"/>
              <a:t>гер-бовыми</a:t>
            </a:r>
            <a:r>
              <a:rPr lang="ru-RU" dirty="0" smtClean="0"/>
              <a:t> </a:t>
            </a:r>
            <a:r>
              <a:rPr lang="ru-RU" dirty="0"/>
              <a:t>сургучными печатями.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конверте было письмо от министра двора Его Императорского Величества с приглашением Григория Николаевича </a:t>
            </a:r>
            <a:r>
              <a:rPr lang="ru-RU" dirty="0" smtClean="0"/>
              <a:t>Журавлёва </a:t>
            </a:r>
            <a:r>
              <a:rPr lang="ru-RU" dirty="0"/>
              <a:t>в Санкт-Петербург и с </a:t>
            </a:r>
            <a:r>
              <a:rPr lang="ru-RU" dirty="0" smtClean="0"/>
              <a:t>при-</a:t>
            </a:r>
            <a:r>
              <a:rPr lang="ru-RU" dirty="0" err="1" smtClean="0"/>
              <a:t>ложением</a:t>
            </a:r>
            <a:r>
              <a:rPr lang="ru-RU" dirty="0" smtClean="0"/>
              <a:t> </a:t>
            </a:r>
            <a:r>
              <a:rPr lang="ru-RU" dirty="0"/>
              <a:t>пятисот рублей </a:t>
            </a:r>
            <a:r>
              <a:rPr lang="ru-RU" dirty="0" smtClean="0"/>
              <a:t>ассигнация-ми </a:t>
            </a:r>
            <a:r>
              <a:rPr lang="ru-RU" dirty="0"/>
              <a:t>на дорогу.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Провожали </a:t>
            </a:r>
            <a:r>
              <a:rPr lang="ru-RU" dirty="0"/>
              <a:t>Гришу к царю в Петербург всем селом. Отслужили напутственный молебен, напекли </a:t>
            </a:r>
            <a:r>
              <a:rPr lang="ru-RU" dirty="0" smtClean="0"/>
              <a:t>пирогов… </a:t>
            </a:r>
            <a:r>
              <a:rPr lang="ru-RU" dirty="0" err="1" smtClean="0"/>
              <a:t>Сопрово</a:t>
            </a:r>
            <a:r>
              <a:rPr lang="ru-RU" dirty="0" smtClean="0"/>
              <a:t>-ждали </a:t>
            </a:r>
            <a:r>
              <a:rPr lang="ru-RU" dirty="0"/>
              <a:t>брат и сестра. От Самары </a:t>
            </a:r>
            <a:r>
              <a:rPr lang="ru-RU" dirty="0" err="1" smtClean="0"/>
              <a:t>внача-ле</a:t>
            </a:r>
            <a:r>
              <a:rPr lang="ru-RU" dirty="0" smtClean="0"/>
              <a:t> </a:t>
            </a:r>
            <a:r>
              <a:rPr lang="ru-RU" dirty="0"/>
              <a:t>плыли на пароходе “Св. </a:t>
            </a:r>
            <a:r>
              <a:rPr lang="ru-RU" dirty="0" err="1" smtClean="0"/>
              <a:t>Варфоло-мей</a:t>
            </a:r>
            <a:r>
              <a:rPr lang="ru-RU" dirty="0"/>
              <a:t>”, а потом ехали чугункой во </a:t>
            </a:r>
            <a:r>
              <a:rPr lang="ru-RU" dirty="0" err="1" smtClean="0"/>
              <a:t>вто</a:t>
            </a:r>
            <a:r>
              <a:rPr lang="ru-RU" dirty="0" smtClean="0"/>
              <a:t>-ром </a:t>
            </a:r>
            <a:r>
              <a:rPr lang="ru-RU" dirty="0"/>
              <a:t>классе. В купе заглядывали </a:t>
            </a:r>
            <a:r>
              <a:rPr lang="ru-RU" dirty="0" err="1" smtClean="0"/>
              <a:t>празд-ные</a:t>
            </a:r>
            <a:r>
              <a:rPr lang="ru-RU" dirty="0" smtClean="0"/>
              <a:t> </a:t>
            </a:r>
            <a:r>
              <a:rPr lang="ru-RU" dirty="0"/>
              <a:t>зеваки, чтобы поглазеть на </a:t>
            </a:r>
            <a:r>
              <a:rPr lang="ru-RU" dirty="0" err="1" smtClean="0"/>
              <a:t>необык-новенного</a:t>
            </a:r>
            <a:r>
              <a:rPr lang="ru-RU" dirty="0" smtClean="0"/>
              <a:t> </a:t>
            </a:r>
            <a:r>
              <a:rPr lang="ru-RU" dirty="0"/>
              <a:t>урода, которого, как они </a:t>
            </a:r>
            <a:r>
              <a:rPr lang="ru-RU" dirty="0" err="1" smtClean="0"/>
              <a:t>по-лагали</a:t>
            </a:r>
            <a:r>
              <a:rPr lang="ru-RU" dirty="0"/>
              <a:t>, везли на ярмарку на показ.</a:t>
            </a:r>
          </a:p>
        </p:txBody>
      </p:sp>
      <p:pic>
        <p:nvPicPr>
          <p:cNvPr id="4098" name="Picture 2" descr="D:\0.ГОТОВЫЕ\ГОТОВЫЕ 2 часть\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" y="1685"/>
            <a:ext cx="9148365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456869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Петербург их встретил резким </a:t>
            </a:r>
            <a:r>
              <a:rPr lang="ru-RU" dirty="0" smtClean="0"/>
              <a:t>ветром </a:t>
            </a:r>
            <a:r>
              <a:rPr lang="ru-RU" dirty="0"/>
              <a:t>и холодным дождем. На вокзале </a:t>
            </a:r>
            <a:r>
              <a:rPr lang="ru-RU" dirty="0" smtClean="0"/>
              <a:t>их </a:t>
            </a:r>
            <a:r>
              <a:rPr lang="ru-RU" dirty="0" err="1" smtClean="0"/>
              <a:t>встре</a:t>
            </a:r>
            <a:r>
              <a:rPr lang="ru-RU" dirty="0" smtClean="0"/>
              <a:t>-тили </a:t>
            </a:r>
            <a:r>
              <a:rPr lang="ru-RU" dirty="0"/>
              <a:t>посланные от графа </a:t>
            </a:r>
            <a:r>
              <a:rPr lang="ru-RU" dirty="0" smtClean="0"/>
              <a:t>Строганова люди </a:t>
            </a:r>
            <a:r>
              <a:rPr lang="ru-RU" dirty="0"/>
              <a:t>с каретой. Григорию </a:t>
            </a:r>
            <a:r>
              <a:rPr lang="ru-RU" dirty="0" smtClean="0"/>
              <a:t>было </a:t>
            </a:r>
            <a:r>
              <a:rPr lang="ru-RU" dirty="0" err="1" smtClean="0"/>
              <a:t>извест</a:t>
            </a:r>
            <a:r>
              <a:rPr lang="ru-RU" dirty="0" smtClean="0"/>
              <a:t>-но</a:t>
            </a:r>
            <a:r>
              <a:rPr lang="ru-RU" dirty="0"/>
              <a:t>, что граф — большой </a:t>
            </a:r>
            <a:r>
              <a:rPr lang="ru-RU" dirty="0" smtClean="0"/>
              <a:t>ценитель рус-</a:t>
            </a:r>
            <a:r>
              <a:rPr lang="ru-RU" dirty="0" err="1" smtClean="0"/>
              <a:t>ской</a:t>
            </a:r>
            <a:r>
              <a:rPr lang="ru-RU" dirty="0" smtClean="0"/>
              <a:t> </a:t>
            </a:r>
            <a:r>
              <a:rPr lang="ru-RU" dirty="0"/>
              <a:t>старины и </a:t>
            </a:r>
            <a:r>
              <a:rPr lang="ru-RU" dirty="0" smtClean="0"/>
              <a:t>обладатель </a:t>
            </a:r>
            <a:r>
              <a:rPr lang="ru-RU" dirty="0"/>
              <a:t>самой </a:t>
            </a:r>
            <a:r>
              <a:rPr lang="ru-RU" dirty="0" smtClean="0"/>
              <a:t>боль-</a:t>
            </a:r>
            <a:r>
              <a:rPr lang="ru-RU" dirty="0" err="1" smtClean="0"/>
              <a:t>шой</a:t>
            </a:r>
            <a:r>
              <a:rPr lang="ru-RU" dirty="0" smtClean="0"/>
              <a:t> </a:t>
            </a:r>
            <a:r>
              <a:rPr lang="ru-RU" dirty="0"/>
              <a:t>коллекции </a:t>
            </a:r>
            <a:r>
              <a:rPr lang="ru-RU" dirty="0" smtClean="0"/>
              <a:t>древних </a:t>
            </a:r>
            <a:r>
              <a:rPr lang="ru-RU" dirty="0"/>
              <a:t>русских икон. Карета подкатила к Строгановскому дворцу на Невском </a:t>
            </a:r>
            <a:r>
              <a:rPr lang="ru-RU" dirty="0" smtClean="0"/>
              <a:t>проспект. Приезжих </a:t>
            </a:r>
            <a:r>
              <a:rPr lang="ru-RU" dirty="0"/>
              <a:t>поместили во флигеле для гостей. Они </a:t>
            </a:r>
            <a:r>
              <a:rPr lang="ru-RU" dirty="0" smtClean="0"/>
              <a:t>расположились </a:t>
            </a:r>
            <a:r>
              <a:rPr lang="ru-RU" dirty="0"/>
              <a:t>в </a:t>
            </a:r>
            <a:r>
              <a:rPr lang="ru-RU" dirty="0" smtClean="0"/>
              <a:t>трёх </a:t>
            </a:r>
            <a:r>
              <a:rPr lang="ru-RU" dirty="0"/>
              <a:t>комнатах. Кроме того, для Григория была приготовлена </a:t>
            </a:r>
            <a:r>
              <a:rPr lang="ru-RU" dirty="0" smtClean="0"/>
              <a:t>иконописная </a:t>
            </a:r>
            <a:r>
              <a:rPr lang="ru-RU" dirty="0"/>
              <a:t>мастерская со всем </a:t>
            </a:r>
            <a:r>
              <a:rPr lang="ru-RU" dirty="0" err="1" smtClean="0"/>
              <a:t>набо</a:t>
            </a:r>
            <a:r>
              <a:rPr lang="ru-RU" dirty="0" smtClean="0"/>
              <a:t>-ром </a:t>
            </a:r>
            <a:r>
              <a:rPr lang="ru-RU" dirty="0"/>
              <a:t>кистей и </a:t>
            </a:r>
            <a:r>
              <a:rPr lang="ru-RU" dirty="0" smtClean="0"/>
              <a:t>красок… Вслед за этим </a:t>
            </a:r>
            <a:r>
              <a:rPr lang="ru-RU" dirty="0" err="1" smtClean="0"/>
              <a:t>по-тянулся</a:t>
            </a:r>
            <a:r>
              <a:rPr lang="ru-RU" dirty="0" smtClean="0"/>
              <a:t> нескончаемый поток посетите-лей. Были здесь и студенты Академии художеств, и любопытные светские да-мы, и газетчики и журналисты, были учёные-профессора медицины и даже один известный академик анатомии. Однажды </a:t>
            </a:r>
            <a:r>
              <a:rPr lang="ru-RU" dirty="0"/>
              <a:t>граф Строганов </a:t>
            </a:r>
            <a:r>
              <a:rPr lang="ru-RU" dirty="0" smtClean="0"/>
              <a:t>сообщил</a:t>
            </a:r>
            <a:r>
              <a:rPr lang="ru-RU" dirty="0"/>
              <a:t>, что </a:t>
            </a:r>
            <a:r>
              <a:rPr lang="ru-RU" dirty="0" smtClean="0"/>
              <a:t>ожидается </a:t>
            </a:r>
            <a:r>
              <a:rPr lang="ru-RU" dirty="0"/>
              <a:t>высокое </a:t>
            </a:r>
            <a:r>
              <a:rPr lang="ru-RU" dirty="0" smtClean="0"/>
              <a:t>посещение </a:t>
            </a:r>
            <a:r>
              <a:rPr lang="ru-RU" dirty="0"/>
              <a:t>Государя Императора Александра III и его </a:t>
            </a:r>
            <a:r>
              <a:rPr lang="ru-RU" dirty="0" err="1" smtClean="0"/>
              <a:t>супру-ги</a:t>
            </a:r>
            <a:r>
              <a:rPr lang="ru-RU" dirty="0" smtClean="0"/>
              <a:t> –Императрицы Марии Фёдоровны.</a:t>
            </a:r>
            <a:endParaRPr lang="ru-RU" dirty="0"/>
          </a:p>
        </p:txBody>
      </p:sp>
      <p:pic>
        <p:nvPicPr>
          <p:cNvPr id="2050" name="Picture 2" descr="D:\0.ГОТОВЫЕ\ГОТОВЫЕ 2 часть\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9"/>
            <a:ext cx="9155134" cy="686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51480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И </a:t>
            </a:r>
            <a:r>
              <a:rPr lang="ru-RU" dirty="0"/>
              <a:t>вот, в один прекрасный солнечный зимний день, во двор Строгановского дворца въехала карета Государя в сопровождении казачьего конвоя. </a:t>
            </a:r>
            <a:r>
              <a:rPr lang="ru-RU" dirty="0" smtClean="0"/>
              <a:t>Гриша </a:t>
            </a:r>
            <a:r>
              <a:rPr lang="ru-RU" dirty="0"/>
              <a:t>сидел на диване в ожидании высоких гостей и смотрел на входную дверь. И вот, дверь открылась, и вошел Государь с Императрицей. Государь был видом </a:t>
            </a:r>
            <a:r>
              <a:rPr lang="ru-RU" dirty="0" smtClean="0"/>
              <a:t>настоя-</a:t>
            </a:r>
            <a:r>
              <a:rPr lang="ru-RU" dirty="0" err="1" smtClean="0"/>
              <a:t>щий</a:t>
            </a:r>
            <a:r>
              <a:rPr lang="ru-RU" dirty="0" smtClean="0"/>
              <a:t> </a:t>
            </a:r>
            <a:r>
              <a:rPr lang="ru-RU" dirty="0"/>
              <a:t>богатырь. Приветливое широкое лицо его было украшено густой окладистой </a:t>
            </a:r>
            <a:r>
              <a:rPr lang="ru-RU" dirty="0" err="1" smtClean="0"/>
              <a:t>боро-дой</a:t>
            </a:r>
            <a:r>
              <a:rPr lang="ru-RU" dirty="0"/>
              <a:t>. Одет он был в военный </a:t>
            </a:r>
            <a:r>
              <a:rPr lang="ru-RU" dirty="0" smtClean="0"/>
              <a:t>мундир, </a:t>
            </a:r>
            <a:r>
              <a:rPr lang="ru-RU" dirty="0" err="1" smtClean="0"/>
              <a:t>широ</a:t>
            </a:r>
            <a:r>
              <a:rPr lang="ru-RU" dirty="0" smtClean="0"/>
              <a:t>-кие </a:t>
            </a:r>
            <a:r>
              <a:rPr lang="ru-RU" dirty="0"/>
              <a:t>шаровары </a:t>
            </a:r>
            <a:r>
              <a:rPr lang="ru-RU" dirty="0" smtClean="0"/>
              <a:t>были заправлены </a:t>
            </a:r>
            <a:r>
              <a:rPr lang="ru-RU" dirty="0"/>
              <a:t>в русские </a:t>
            </a:r>
            <a:r>
              <a:rPr lang="ru-RU" dirty="0" err="1" smtClean="0"/>
              <a:t>са-поги</a:t>
            </a:r>
            <a:r>
              <a:rPr lang="ru-RU" dirty="0" smtClean="0"/>
              <a:t> </a:t>
            </a:r>
            <a:r>
              <a:rPr lang="ru-RU" dirty="0"/>
              <a:t>с голенищами гармошкой. Государь сел рядом с Гришей. Напротив в кресла села </a:t>
            </a:r>
            <a:r>
              <a:rPr lang="ru-RU" dirty="0" smtClean="0"/>
              <a:t>Им-</a:t>
            </a:r>
            <a:r>
              <a:rPr lang="ru-RU" dirty="0" err="1" smtClean="0"/>
              <a:t>ператрица</a:t>
            </a:r>
            <a:r>
              <a:rPr lang="ru-RU" dirty="0"/>
              <a:t>. Взглянув на </a:t>
            </a:r>
            <a:r>
              <a:rPr lang="ru-RU" dirty="0" smtClean="0"/>
              <a:t>Гришу</a:t>
            </a:r>
            <a:r>
              <a:rPr lang="ru-RU" dirty="0"/>
              <a:t>, она сказала Императору по-французски: “Какое у него приятное солдатское лицо”. Действительно, на Гришу приятно было смотреть: глаза у него были большие, ясные и кроткие, лицо чистое, обрамленное темной короткой </a:t>
            </a:r>
            <a:r>
              <a:rPr lang="ru-RU" dirty="0" smtClean="0"/>
              <a:t>бород-кой</a:t>
            </a:r>
            <a:r>
              <a:rPr lang="ru-RU" dirty="0"/>
              <a:t>. Волосы на голове </a:t>
            </a:r>
            <a:r>
              <a:rPr lang="ru-RU" dirty="0" smtClean="0"/>
              <a:t>недлинные </a:t>
            </a:r>
            <a:r>
              <a:rPr lang="ru-RU" dirty="0"/>
              <a:t>и </a:t>
            </a:r>
            <a:r>
              <a:rPr lang="ru-RU" dirty="0" smtClean="0"/>
              <a:t>зачёсаны </a:t>
            </a:r>
            <a:r>
              <a:rPr lang="ru-RU" dirty="0"/>
              <a:t>назад. </a:t>
            </a:r>
            <a:r>
              <a:rPr lang="ru-RU" dirty="0" smtClean="0"/>
              <a:t>Окружавшие </a:t>
            </a:r>
            <a:r>
              <a:rPr lang="ru-RU" dirty="0"/>
              <a:t>Гришу люди засуетились и стали показывать иконы его </a:t>
            </a:r>
            <a:r>
              <a:rPr lang="ru-RU" dirty="0" smtClean="0"/>
              <a:t>письма</a:t>
            </a:r>
            <a:r>
              <a:rPr lang="ru-RU" dirty="0"/>
              <a:t>. Иконы были </a:t>
            </a:r>
            <a:r>
              <a:rPr lang="ru-RU" dirty="0" smtClean="0"/>
              <a:t>безукоризненно прекрасны </a:t>
            </a:r>
            <a:r>
              <a:rPr lang="ru-RU" dirty="0"/>
              <a:t>и </a:t>
            </a:r>
            <a:r>
              <a:rPr lang="ru-RU" dirty="0" err="1" smtClean="0"/>
              <a:t>понрави-лись</a:t>
            </a:r>
            <a:r>
              <a:rPr lang="ru-RU" dirty="0" smtClean="0"/>
              <a:t> Августейшей </a:t>
            </a:r>
            <a:r>
              <a:rPr lang="ru-RU" dirty="0"/>
              <a:t>Ч</a:t>
            </a:r>
            <a:r>
              <a:rPr lang="ru-RU" dirty="0" smtClean="0"/>
              <a:t>ете</a:t>
            </a:r>
            <a:r>
              <a:rPr lang="ru-RU" dirty="0"/>
              <a:t>. </a:t>
            </a:r>
          </a:p>
        </p:txBody>
      </p:sp>
      <p:pic>
        <p:nvPicPr>
          <p:cNvPr id="3076" name="Picture 4" descr="D:\0.ГОТОВЫЕ\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2197</TotalTime>
  <Words>2979</Words>
  <Application>Microsoft Office PowerPoint</Application>
  <PresentationFormat>Экран (4:3)</PresentationFormat>
  <Paragraphs>87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296</cp:revision>
  <dcterms:created xsi:type="dcterms:W3CDTF">2018-03-03T12:46:29Z</dcterms:created>
  <dcterms:modified xsi:type="dcterms:W3CDTF">2018-03-30T07:35:37Z</dcterms:modified>
</cp:coreProperties>
</file>